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522" r:id="rId2"/>
    <p:sldId id="523" r:id="rId3"/>
    <p:sldId id="524" r:id="rId4"/>
    <p:sldId id="525" r:id="rId5"/>
    <p:sldId id="526" r:id="rId6"/>
    <p:sldId id="527" r:id="rId7"/>
    <p:sldId id="528" r:id="rId8"/>
    <p:sldId id="529" r:id="rId9"/>
    <p:sldId id="530" r:id="rId10"/>
    <p:sldId id="531" r:id="rId11"/>
    <p:sldId id="532" r:id="rId12"/>
    <p:sldId id="533" r:id="rId13"/>
    <p:sldId id="553" r:id="rId14"/>
    <p:sldId id="554" r:id="rId15"/>
    <p:sldId id="555" r:id="rId16"/>
    <p:sldId id="534" r:id="rId17"/>
    <p:sldId id="535" r:id="rId18"/>
    <p:sldId id="536" r:id="rId19"/>
    <p:sldId id="537" r:id="rId20"/>
    <p:sldId id="538" r:id="rId21"/>
    <p:sldId id="539" r:id="rId22"/>
    <p:sldId id="540" r:id="rId23"/>
    <p:sldId id="541" r:id="rId24"/>
    <p:sldId id="542" r:id="rId25"/>
    <p:sldId id="543" r:id="rId26"/>
    <p:sldId id="557" r:id="rId27"/>
    <p:sldId id="544" r:id="rId28"/>
    <p:sldId id="545" r:id="rId29"/>
    <p:sldId id="556" r:id="rId30"/>
    <p:sldId id="546" r:id="rId31"/>
    <p:sldId id="547" r:id="rId32"/>
    <p:sldId id="548" r:id="rId33"/>
    <p:sldId id="549" r:id="rId34"/>
    <p:sldId id="550" r:id="rId35"/>
    <p:sldId id="551" r:id="rId36"/>
    <p:sldId id="552" r:id="rId37"/>
  </p:sldIdLst>
  <p:sldSz cx="12192000" cy="6858000"/>
  <p:notesSz cx="6858000" cy="9144000"/>
  <p:custDataLst>
    <p:tags r:id="rId39"/>
  </p:custDataLst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600"/>
    <a:srgbClr val="D7FE10"/>
    <a:srgbClr val="11FF9B"/>
    <a:srgbClr val="1C0FFF"/>
    <a:srgbClr val="FF11FA"/>
    <a:srgbClr val="FF1212"/>
    <a:srgbClr val="FFE697"/>
    <a:srgbClr val="FFCA21"/>
    <a:srgbClr val="FFC000"/>
    <a:srgbClr val="25B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5AA1-7649-4B99-A7F8-C0ADF0E1C099}" type="datetimeFigureOut">
              <a:rPr lang="es-ES" smtClean="0"/>
              <a:t>25/03/2017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14251-F0D2-4577-8E67-26716C2E0DD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BBD2-29EF-4960-A95D-D7AE6F89B854}" type="datetimeFigureOut">
              <a:rPr lang="es-ES_tradnl" smtClean="0"/>
              <a:pPr/>
              <a:t>25/03/2017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34ED-1066-4DCB-8718-74A487959D1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083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BBD2-29EF-4960-A95D-D7AE6F89B854}" type="datetimeFigureOut">
              <a:rPr lang="es-ES_tradnl" smtClean="0"/>
              <a:pPr/>
              <a:t>25/03/2017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34ED-1066-4DCB-8718-74A487959D1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8029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BBD2-29EF-4960-A95D-D7AE6F89B854}" type="datetimeFigureOut">
              <a:rPr lang="es-ES_tradnl" smtClean="0"/>
              <a:pPr/>
              <a:t>25/03/2017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34ED-1066-4DCB-8718-74A487959D1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873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BBD2-29EF-4960-A95D-D7AE6F89B854}" type="datetimeFigureOut">
              <a:rPr lang="es-ES_tradnl" smtClean="0"/>
              <a:pPr/>
              <a:t>25/03/2017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34ED-1066-4DCB-8718-74A487959D1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541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BBD2-29EF-4960-A95D-D7AE6F89B854}" type="datetimeFigureOut">
              <a:rPr lang="es-ES_tradnl" smtClean="0"/>
              <a:pPr/>
              <a:t>25/03/2017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34ED-1066-4DCB-8718-74A487959D1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1777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BBD2-29EF-4960-A95D-D7AE6F89B854}" type="datetimeFigureOut">
              <a:rPr lang="es-ES_tradnl" smtClean="0"/>
              <a:pPr/>
              <a:t>25/03/2017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34ED-1066-4DCB-8718-74A487959D1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710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BBD2-29EF-4960-A95D-D7AE6F89B854}" type="datetimeFigureOut">
              <a:rPr lang="es-ES_tradnl" smtClean="0"/>
              <a:pPr/>
              <a:t>25/03/2017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34ED-1066-4DCB-8718-74A487959D1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984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BBD2-29EF-4960-A95D-D7AE6F89B854}" type="datetimeFigureOut">
              <a:rPr lang="es-ES_tradnl" smtClean="0"/>
              <a:pPr/>
              <a:t>25/03/2017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34ED-1066-4DCB-8718-74A487959D1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656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BBD2-29EF-4960-A95D-D7AE6F89B854}" type="datetimeFigureOut">
              <a:rPr lang="es-ES_tradnl" smtClean="0"/>
              <a:pPr/>
              <a:t>25/03/2017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34ED-1066-4DCB-8718-74A487959D1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465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BBD2-29EF-4960-A95D-D7AE6F89B854}" type="datetimeFigureOut">
              <a:rPr lang="es-ES_tradnl" smtClean="0"/>
              <a:pPr/>
              <a:t>25/03/2017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34ED-1066-4DCB-8718-74A487959D1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878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5BBD2-29EF-4960-A95D-D7AE6F89B854}" type="datetimeFigureOut">
              <a:rPr lang="es-ES_tradnl" smtClean="0"/>
              <a:pPr/>
              <a:t>25/03/2017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34ED-1066-4DCB-8718-74A487959D1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716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5BBD2-29EF-4960-A95D-D7AE6F89B854}" type="datetimeFigureOut">
              <a:rPr lang="es-ES_tradnl" smtClean="0"/>
              <a:pPr/>
              <a:t>25/03/2017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334ED-1066-4DCB-8718-74A487959D1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775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image" Target="../media/image2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5.png"/><Relationship Id="rId3" Type="http://schemas.openxmlformats.org/officeDocument/2006/relationships/hyperlink" Target="https://www.tineye.com/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6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image" Target="../media/image27.jpg"/><Relationship Id="rId15" Type="http://schemas.openxmlformats.org/officeDocument/2006/relationships/image" Target="../media/image14.png"/><Relationship Id="rId10" Type="http://schemas.openxmlformats.org/officeDocument/2006/relationships/image" Target="../media/image4.png"/><Relationship Id="rId19" Type="http://schemas.openxmlformats.org/officeDocument/2006/relationships/hyperlink" Target="https://educajcyl-my.sharepoint.com/personal/vilsanmi_educa_jcyl_es/_layouts/15/onedrive.aspx?id=/personal/vilsanmi_educa_jcyl_es/Documents/SEGURIDAD2017/IM%C3%81GENES+DE+APOYO&amp;FolderCTID=0x012000F0F25FB1A3B4E648A75AD058118C8FF9" TargetMode="External"/><Relationship Id="rId4" Type="http://schemas.openxmlformats.org/officeDocument/2006/relationships/hyperlink" Target="https://educajcyl-my.sharepoint.com/personal/vilsanmi_educa_jcyl_es/_layouts/15/guestaccess.aspx?guestaccesstoken=3sn4%2b10F3IyRyM7Sgcus%2b9K8x02UIdcG%2bQteJG/VRlg%3d&amp;docid=14cde39f00b1a423aac7a832e56934877&amp;rev=1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27.jpg"/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17" Type="http://schemas.openxmlformats.org/officeDocument/2006/relationships/hyperlink" Target="https://educajcyl-my.sharepoint.com/personal/vilsanmi_educa_jcyl_es/_layouts/15/guestaccess.aspx?guestaccesstoken=3sn4%2b10F3IyRyM7Sgcus%2b9K8x02UIdcG%2bQteJG/VRlg%3d&amp;docid=14cde39f00b1a423aac7a832e56934877&amp;rev=1" TargetMode="External"/><Relationship Id="rId2" Type="http://schemas.openxmlformats.org/officeDocument/2006/relationships/image" Target="../media/image30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3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34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image" Target="../media/image16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.png"/><Relationship Id="rId5" Type="http://schemas.openxmlformats.org/officeDocument/2006/relationships/image" Target="../media/image37.png"/><Relationship Id="rId1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36.png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video" Target="../media/media3.mp4"/><Relationship Id="rId16" Type="http://schemas.openxmlformats.org/officeDocument/2006/relationships/image" Target="../media/image40.png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video" Target="../media/media4.mp4"/><Relationship Id="rId16" Type="http://schemas.openxmlformats.org/officeDocument/2006/relationships/image" Target="../media/image41.png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video" Target="../media/media5.mp4"/><Relationship Id="rId16" Type="http://schemas.openxmlformats.org/officeDocument/2006/relationships/image" Target="../media/image43.png"/><Relationship Id="rId1" Type="http://schemas.microsoft.com/office/2007/relationships/media" Target="../media/media5.mp4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45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46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48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50.pn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51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52.pn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6.png"/><Relationship Id="rId3" Type="http://schemas.openxmlformats.org/officeDocument/2006/relationships/image" Target="../media/image55.jpeg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17" Type="http://schemas.openxmlformats.org/officeDocument/2006/relationships/image" Target="../media/image57.png"/><Relationship Id="rId2" Type="http://schemas.openxmlformats.org/officeDocument/2006/relationships/image" Target="../media/image54.gif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7.png"/><Relationship Id="rId19" Type="http://schemas.openxmlformats.org/officeDocument/2006/relationships/image" Target="../media/image58.png"/><Relationship Id="rId4" Type="http://schemas.openxmlformats.org/officeDocument/2006/relationships/image" Target="../media/image56.gif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hyperlink" Target="https://www.osi.es/es/actualidad/avisos" TargetMode="External"/><Relationship Id="rId3" Type="http://schemas.openxmlformats.org/officeDocument/2006/relationships/image" Target="../media/image13.png"/><Relationship Id="rId21" Type="http://schemas.openxmlformats.org/officeDocument/2006/relationships/image" Target="../media/image62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60.png"/><Relationship Id="rId2" Type="http://schemas.openxmlformats.org/officeDocument/2006/relationships/image" Target="../media/image2.png"/><Relationship Id="rId16" Type="http://schemas.openxmlformats.org/officeDocument/2006/relationships/hyperlink" Target="https://cazahoax.com/" TargetMode="External"/><Relationship Id="rId20" Type="http://schemas.openxmlformats.org/officeDocument/2006/relationships/hyperlink" Target="https://www.vost.e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59.gif"/><Relationship Id="rId10" Type="http://schemas.openxmlformats.org/officeDocument/2006/relationships/image" Target="../media/image10.png"/><Relationship Id="rId19" Type="http://schemas.openxmlformats.org/officeDocument/2006/relationships/image" Target="../media/image61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hyperlink" Target="https://scamadviser.com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6" Type="http://schemas.openxmlformats.org/officeDocument/2006/relationships/hyperlink" Target="http://apeburgos.es/tic/Plan_Seguridad_2017_Burgos/robot/eliza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63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hyperlink" Target="http://apeburgos.es/tic/Plan_Seguridad_2017_Burgos/robot/alize.htm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4.jpe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5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png"/><Relationship Id="rId10" Type="http://schemas.openxmlformats.org/officeDocument/2006/relationships/image" Target="../media/image4.png"/><Relationship Id="rId19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3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bre 18"/>
          <p:cNvSpPr/>
          <p:nvPr/>
        </p:nvSpPr>
        <p:spPr>
          <a:xfrm>
            <a:off x="4897912" y="3264421"/>
            <a:ext cx="7392045" cy="2606772"/>
          </a:xfrm>
          <a:custGeom>
            <a:avLst/>
            <a:gdLst>
              <a:gd name="connsiteX0" fmla="*/ 156144 w 7392045"/>
              <a:gd name="connsiteY0" fmla="*/ 45138 h 2606772"/>
              <a:gd name="connsiteX1" fmla="*/ 1844267 w 7392045"/>
              <a:gd name="connsiteY1" fmla="*/ 45138 h 2606772"/>
              <a:gd name="connsiteX2" fmla="*/ 2421042 w 7392045"/>
              <a:gd name="connsiteY2" fmla="*/ 593778 h 2606772"/>
              <a:gd name="connsiteX3" fmla="*/ 2885276 w 7392045"/>
              <a:gd name="connsiteY3" fmla="*/ 1156486 h 2606772"/>
              <a:gd name="connsiteX4" fmla="*/ 3447984 w 7392045"/>
              <a:gd name="connsiteY4" fmla="*/ 1283095 h 2606772"/>
              <a:gd name="connsiteX5" fmla="*/ 4052895 w 7392045"/>
              <a:gd name="connsiteY5" fmla="*/ 1100215 h 2606772"/>
              <a:gd name="connsiteX6" fmla="*/ 4700009 w 7392045"/>
              <a:gd name="connsiteY6" fmla="*/ 804793 h 2606772"/>
              <a:gd name="connsiteX7" fmla="*/ 5825424 w 7392045"/>
              <a:gd name="connsiteY7" fmla="*/ 1114283 h 2606772"/>
              <a:gd name="connsiteX8" fmla="*/ 7260329 w 7392045"/>
              <a:gd name="connsiteY8" fmla="*/ 2000547 h 2606772"/>
              <a:gd name="connsiteX9" fmla="*/ 7175922 w 7392045"/>
              <a:gd name="connsiteY9" fmla="*/ 2605458 h 2606772"/>
              <a:gd name="connsiteX10" fmla="*/ 5923898 w 7392045"/>
              <a:gd name="connsiteY10" fmla="*/ 2141224 h 2606772"/>
              <a:gd name="connsiteX11" fmla="*/ 5290852 w 7392045"/>
              <a:gd name="connsiteY11" fmla="*/ 1451907 h 2606772"/>
              <a:gd name="connsiteX12" fmla="*/ 4503061 w 7392045"/>
              <a:gd name="connsiteY12" fmla="*/ 1269027 h 2606772"/>
              <a:gd name="connsiteX13" fmla="*/ 3884082 w 7392045"/>
              <a:gd name="connsiteY13" fmla="*/ 1494110 h 2606772"/>
              <a:gd name="connsiteX14" fmla="*/ 2983750 w 7392045"/>
              <a:gd name="connsiteY14" fmla="*/ 1536313 h 2606772"/>
              <a:gd name="connsiteX15" fmla="*/ 2505449 w 7392045"/>
              <a:gd name="connsiteY15" fmla="*/ 1170553 h 2606772"/>
              <a:gd name="connsiteX16" fmla="*/ 2139689 w 7392045"/>
              <a:gd name="connsiteY16" fmla="*/ 396830 h 2606772"/>
              <a:gd name="connsiteX17" fmla="*/ 1802064 w 7392045"/>
              <a:gd name="connsiteY17" fmla="*/ 185815 h 2606772"/>
              <a:gd name="connsiteX18" fmla="*/ 282753 w 7392045"/>
              <a:gd name="connsiteY18" fmla="*/ 157680 h 2606772"/>
              <a:gd name="connsiteX19" fmla="*/ 85806 w 7392045"/>
              <a:gd name="connsiteY19" fmla="*/ 157680 h 2606772"/>
              <a:gd name="connsiteX20" fmla="*/ 156144 w 7392045"/>
              <a:gd name="connsiteY20" fmla="*/ 45138 h 260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392045" h="2606772">
                <a:moveTo>
                  <a:pt x="156144" y="45138"/>
                </a:moveTo>
                <a:cubicBezTo>
                  <a:pt x="449221" y="26381"/>
                  <a:pt x="1466784" y="-46302"/>
                  <a:pt x="1844267" y="45138"/>
                </a:cubicBezTo>
                <a:cubicBezTo>
                  <a:pt x="2221750" y="136578"/>
                  <a:pt x="2247541" y="408553"/>
                  <a:pt x="2421042" y="593778"/>
                </a:cubicBezTo>
                <a:cubicBezTo>
                  <a:pt x="2594543" y="779003"/>
                  <a:pt x="2714119" y="1041600"/>
                  <a:pt x="2885276" y="1156486"/>
                </a:cubicBezTo>
                <a:cubicBezTo>
                  <a:pt x="3056433" y="1271372"/>
                  <a:pt x="3253381" y="1292474"/>
                  <a:pt x="3447984" y="1283095"/>
                </a:cubicBezTo>
                <a:cubicBezTo>
                  <a:pt x="3642587" y="1273716"/>
                  <a:pt x="3844224" y="1179932"/>
                  <a:pt x="4052895" y="1100215"/>
                </a:cubicBezTo>
                <a:cubicBezTo>
                  <a:pt x="4261566" y="1020498"/>
                  <a:pt x="4404588" y="802448"/>
                  <a:pt x="4700009" y="804793"/>
                </a:cubicBezTo>
                <a:cubicBezTo>
                  <a:pt x="4995431" y="807138"/>
                  <a:pt x="5398704" y="914991"/>
                  <a:pt x="5825424" y="1114283"/>
                </a:cubicBezTo>
                <a:cubicBezTo>
                  <a:pt x="6252144" y="1313575"/>
                  <a:pt x="7035246" y="1752018"/>
                  <a:pt x="7260329" y="2000547"/>
                </a:cubicBezTo>
                <a:cubicBezTo>
                  <a:pt x="7485412" y="2249076"/>
                  <a:pt x="7398660" y="2582012"/>
                  <a:pt x="7175922" y="2605458"/>
                </a:cubicBezTo>
                <a:cubicBezTo>
                  <a:pt x="6953184" y="2628904"/>
                  <a:pt x="6238076" y="2333483"/>
                  <a:pt x="5923898" y="2141224"/>
                </a:cubicBezTo>
                <a:cubicBezTo>
                  <a:pt x="5609720" y="1948966"/>
                  <a:pt x="5527658" y="1597273"/>
                  <a:pt x="5290852" y="1451907"/>
                </a:cubicBezTo>
                <a:cubicBezTo>
                  <a:pt x="5054046" y="1306541"/>
                  <a:pt x="4737523" y="1261993"/>
                  <a:pt x="4503061" y="1269027"/>
                </a:cubicBezTo>
                <a:cubicBezTo>
                  <a:pt x="4268599" y="1276061"/>
                  <a:pt x="4137300" y="1449562"/>
                  <a:pt x="3884082" y="1494110"/>
                </a:cubicBezTo>
                <a:cubicBezTo>
                  <a:pt x="3630864" y="1538658"/>
                  <a:pt x="3213522" y="1590239"/>
                  <a:pt x="2983750" y="1536313"/>
                </a:cubicBezTo>
                <a:cubicBezTo>
                  <a:pt x="2753978" y="1482387"/>
                  <a:pt x="2646126" y="1360467"/>
                  <a:pt x="2505449" y="1170553"/>
                </a:cubicBezTo>
                <a:cubicBezTo>
                  <a:pt x="2364772" y="980639"/>
                  <a:pt x="2256920" y="560953"/>
                  <a:pt x="2139689" y="396830"/>
                </a:cubicBezTo>
                <a:cubicBezTo>
                  <a:pt x="2022458" y="232707"/>
                  <a:pt x="2111553" y="225673"/>
                  <a:pt x="1802064" y="185815"/>
                </a:cubicBezTo>
                <a:cubicBezTo>
                  <a:pt x="1492575" y="145957"/>
                  <a:pt x="568796" y="162369"/>
                  <a:pt x="282753" y="157680"/>
                </a:cubicBezTo>
                <a:cubicBezTo>
                  <a:pt x="-3290" y="152991"/>
                  <a:pt x="102218" y="181126"/>
                  <a:pt x="85806" y="157680"/>
                </a:cubicBezTo>
                <a:cubicBezTo>
                  <a:pt x="69394" y="134234"/>
                  <a:pt x="-136933" y="63895"/>
                  <a:pt x="156144" y="45138"/>
                </a:cubicBezTo>
                <a:close/>
              </a:path>
            </a:pathLst>
          </a:custGeom>
          <a:gradFill flip="none" rotWithShape="1">
            <a:gsLst>
              <a:gs pos="5000">
                <a:schemeClr val="accent1">
                  <a:lumMod val="0"/>
                  <a:lumOff val="100000"/>
                  <a:alpha val="36000"/>
                </a:schemeClr>
              </a:gs>
              <a:gs pos="49000">
                <a:schemeClr val="accent1">
                  <a:lumMod val="60000"/>
                  <a:lumOff val="40000"/>
                </a:schemeClr>
              </a:gs>
              <a:gs pos="78000">
                <a:schemeClr val="bg1">
                  <a:lumMod val="95000"/>
                  <a:alpha val="37000"/>
                </a:schemeClr>
              </a:gs>
              <a:gs pos="99000">
                <a:schemeClr val="accent1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orma libre 20"/>
          <p:cNvSpPr/>
          <p:nvPr/>
        </p:nvSpPr>
        <p:spPr>
          <a:xfrm>
            <a:off x="4928935" y="2475822"/>
            <a:ext cx="7319710" cy="2352270"/>
          </a:xfrm>
          <a:custGeom>
            <a:avLst/>
            <a:gdLst>
              <a:gd name="connsiteX0" fmla="*/ 233908 w 7319710"/>
              <a:gd name="connsiteY0" fmla="*/ 689409 h 2352270"/>
              <a:gd name="connsiteX1" fmla="*/ 2259656 w 7319710"/>
              <a:gd name="connsiteY1" fmla="*/ 689409 h 2352270"/>
              <a:gd name="connsiteX2" fmla="*/ 2597280 w 7319710"/>
              <a:gd name="connsiteY2" fmla="*/ 830086 h 2352270"/>
              <a:gd name="connsiteX3" fmla="*/ 2991176 w 7319710"/>
              <a:gd name="connsiteY3" fmla="*/ 942627 h 2352270"/>
              <a:gd name="connsiteX4" fmla="*/ 3328800 w 7319710"/>
              <a:gd name="connsiteY4" fmla="*/ 886356 h 2352270"/>
              <a:gd name="connsiteX5" fmla="*/ 3863373 w 7319710"/>
              <a:gd name="connsiteY5" fmla="*/ 464326 h 2352270"/>
              <a:gd name="connsiteX6" fmla="*/ 4440148 w 7319710"/>
              <a:gd name="connsiteY6" fmla="*/ 140769 h 2352270"/>
              <a:gd name="connsiteX7" fmla="*/ 4988788 w 7319710"/>
              <a:gd name="connsiteY7" fmla="*/ 92 h 2352270"/>
              <a:gd name="connsiteX8" fmla="*/ 5537428 w 7319710"/>
              <a:gd name="connsiteY8" fmla="*/ 126701 h 2352270"/>
              <a:gd name="connsiteX9" fmla="*/ 6240813 w 7319710"/>
              <a:gd name="connsiteY9" fmla="*/ 520596 h 2352270"/>
              <a:gd name="connsiteX10" fmla="*/ 6901994 w 7319710"/>
              <a:gd name="connsiteY10" fmla="*/ 1167710 h 2352270"/>
              <a:gd name="connsiteX11" fmla="*/ 7267754 w 7319710"/>
              <a:gd name="connsiteY11" fmla="*/ 1758553 h 2352270"/>
              <a:gd name="connsiteX12" fmla="*/ 7253687 w 7319710"/>
              <a:gd name="connsiteY12" fmla="*/ 2349396 h 2352270"/>
              <a:gd name="connsiteX13" fmla="*/ 6676911 w 7319710"/>
              <a:gd name="connsiteY13" fmla="*/ 1955501 h 2352270"/>
              <a:gd name="connsiteX14" fmla="*/ 6170474 w 7319710"/>
              <a:gd name="connsiteY14" fmla="*/ 1322455 h 2352270"/>
              <a:gd name="connsiteX15" fmla="*/ 5495225 w 7319710"/>
              <a:gd name="connsiteY15" fmla="*/ 689409 h 2352270"/>
              <a:gd name="connsiteX16" fmla="*/ 5002856 w 7319710"/>
              <a:gd name="connsiteY16" fmla="*/ 379920 h 2352270"/>
              <a:gd name="connsiteX17" fmla="*/ 3975914 w 7319710"/>
              <a:gd name="connsiteY17" fmla="*/ 703476 h 2352270"/>
              <a:gd name="connsiteX18" fmla="*/ 3371003 w 7319710"/>
              <a:gd name="connsiteY18" fmla="*/ 1069236 h 2352270"/>
              <a:gd name="connsiteX19" fmla="*/ 2752025 w 7319710"/>
              <a:gd name="connsiteY19" fmla="*/ 1055169 h 2352270"/>
              <a:gd name="connsiteX20" fmla="*/ 2273723 w 7319710"/>
              <a:gd name="connsiteY20" fmla="*/ 858221 h 2352270"/>
              <a:gd name="connsiteX21" fmla="*/ 247976 w 7319710"/>
              <a:gd name="connsiteY21" fmla="*/ 858221 h 2352270"/>
              <a:gd name="connsiteX22" fmla="*/ 163570 w 7319710"/>
              <a:gd name="connsiteY22" fmla="*/ 717544 h 2352270"/>
              <a:gd name="connsiteX23" fmla="*/ 1429662 w 7319710"/>
              <a:gd name="connsiteY23" fmla="*/ 703476 h 235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9710" h="2352270">
                <a:moveTo>
                  <a:pt x="233908" y="689409"/>
                </a:moveTo>
                <a:cubicBezTo>
                  <a:pt x="1049834" y="677686"/>
                  <a:pt x="1865761" y="665963"/>
                  <a:pt x="2259656" y="689409"/>
                </a:cubicBezTo>
                <a:cubicBezTo>
                  <a:pt x="2653551" y="712855"/>
                  <a:pt x="2475360" y="787883"/>
                  <a:pt x="2597280" y="830086"/>
                </a:cubicBezTo>
                <a:cubicBezTo>
                  <a:pt x="2719200" y="872289"/>
                  <a:pt x="2869256" y="933249"/>
                  <a:pt x="2991176" y="942627"/>
                </a:cubicBezTo>
                <a:cubicBezTo>
                  <a:pt x="3113096" y="952005"/>
                  <a:pt x="3183434" y="966073"/>
                  <a:pt x="3328800" y="886356"/>
                </a:cubicBezTo>
                <a:cubicBezTo>
                  <a:pt x="3474166" y="806639"/>
                  <a:pt x="3678148" y="588590"/>
                  <a:pt x="3863373" y="464326"/>
                </a:cubicBezTo>
                <a:cubicBezTo>
                  <a:pt x="4048598" y="340062"/>
                  <a:pt x="4252579" y="218141"/>
                  <a:pt x="4440148" y="140769"/>
                </a:cubicBezTo>
                <a:cubicBezTo>
                  <a:pt x="4627717" y="63397"/>
                  <a:pt x="4805908" y="2437"/>
                  <a:pt x="4988788" y="92"/>
                </a:cubicBezTo>
                <a:cubicBezTo>
                  <a:pt x="5171668" y="-2253"/>
                  <a:pt x="5328757" y="39950"/>
                  <a:pt x="5537428" y="126701"/>
                </a:cubicBezTo>
                <a:cubicBezTo>
                  <a:pt x="5746099" y="213452"/>
                  <a:pt x="6013385" y="347095"/>
                  <a:pt x="6240813" y="520596"/>
                </a:cubicBezTo>
                <a:cubicBezTo>
                  <a:pt x="6468241" y="694097"/>
                  <a:pt x="6730837" y="961384"/>
                  <a:pt x="6901994" y="1167710"/>
                </a:cubicBezTo>
                <a:cubicBezTo>
                  <a:pt x="7073151" y="1374036"/>
                  <a:pt x="7209139" y="1561605"/>
                  <a:pt x="7267754" y="1758553"/>
                </a:cubicBezTo>
                <a:cubicBezTo>
                  <a:pt x="7326370" y="1955501"/>
                  <a:pt x="7352161" y="2316571"/>
                  <a:pt x="7253687" y="2349396"/>
                </a:cubicBezTo>
                <a:cubicBezTo>
                  <a:pt x="7155213" y="2382221"/>
                  <a:pt x="6857446" y="2126658"/>
                  <a:pt x="6676911" y="1955501"/>
                </a:cubicBezTo>
                <a:cubicBezTo>
                  <a:pt x="6496376" y="1784344"/>
                  <a:pt x="6367422" y="1533470"/>
                  <a:pt x="6170474" y="1322455"/>
                </a:cubicBezTo>
                <a:cubicBezTo>
                  <a:pt x="5973526" y="1111440"/>
                  <a:pt x="5689828" y="846498"/>
                  <a:pt x="5495225" y="689409"/>
                </a:cubicBezTo>
                <a:cubicBezTo>
                  <a:pt x="5300622" y="532320"/>
                  <a:pt x="5256074" y="377576"/>
                  <a:pt x="5002856" y="379920"/>
                </a:cubicBezTo>
                <a:cubicBezTo>
                  <a:pt x="4749638" y="382264"/>
                  <a:pt x="4247889" y="588590"/>
                  <a:pt x="3975914" y="703476"/>
                </a:cubicBezTo>
                <a:cubicBezTo>
                  <a:pt x="3703939" y="818362"/>
                  <a:pt x="3574984" y="1010621"/>
                  <a:pt x="3371003" y="1069236"/>
                </a:cubicBezTo>
                <a:cubicBezTo>
                  <a:pt x="3167022" y="1127851"/>
                  <a:pt x="2934905" y="1090338"/>
                  <a:pt x="2752025" y="1055169"/>
                </a:cubicBezTo>
                <a:cubicBezTo>
                  <a:pt x="2569145" y="1020000"/>
                  <a:pt x="2691064" y="891046"/>
                  <a:pt x="2273723" y="858221"/>
                </a:cubicBezTo>
                <a:cubicBezTo>
                  <a:pt x="1856382" y="825396"/>
                  <a:pt x="599668" y="881667"/>
                  <a:pt x="247976" y="858221"/>
                </a:cubicBezTo>
                <a:cubicBezTo>
                  <a:pt x="-103716" y="834775"/>
                  <a:pt x="-33378" y="743335"/>
                  <a:pt x="163570" y="717544"/>
                </a:cubicBezTo>
                <a:cubicBezTo>
                  <a:pt x="360518" y="691753"/>
                  <a:pt x="1429662" y="703476"/>
                  <a:pt x="1429662" y="703476"/>
                </a:cubicBezTo>
              </a:path>
            </a:pathLst>
          </a:custGeom>
          <a:solidFill>
            <a:schemeClr val="accent6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Forma libre 21"/>
          <p:cNvSpPr/>
          <p:nvPr/>
        </p:nvSpPr>
        <p:spPr>
          <a:xfrm>
            <a:off x="5251620" y="2475822"/>
            <a:ext cx="7228780" cy="2453139"/>
          </a:xfrm>
          <a:custGeom>
            <a:avLst/>
            <a:gdLst>
              <a:gd name="connsiteX0" fmla="*/ 0 w 7228780"/>
              <a:gd name="connsiteY0" fmla="*/ 464498 h 2453139"/>
              <a:gd name="connsiteX1" fmla="*/ 2152357 w 7228780"/>
              <a:gd name="connsiteY1" fmla="*/ 492633 h 2453139"/>
              <a:gd name="connsiteX2" fmla="*/ 2574388 w 7228780"/>
              <a:gd name="connsiteY2" fmla="*/ 380091 h 2453139"/>
              <a:gd name="connsiteX3" fmla="*/ 3151164 w 7228780"/>
              <a:gd name="connsiteY3" fmla="*/ 28399 h 2453139"/>
              <a:gd name="connsiteX4" fmla="*/ 3826413 w 7228780"/>
              <a:gd name="connsiteY4" fmla="*/ 56534 h 2453139"/>
              <a:gd name="connsiteX5" fmla="*/ 4206240 w 7228780"/>
              <a:gd name="connsiteY5" fmla="*/ 337888 h 2453139"/>
              <a:gd name="connsiteX6" fmla="*/ 4473527 w 7228780"/>
              <a:gd name="connsiteY6" fmla="*/ 802122 h 2453139"/>
              <a:gd name="connsiteX7" fmla="*/ 4670474 w 7228780"/>
              <a:gd name="connsiteY7" fmla="*/ 1097544 h 2453139"/>
              <a:gd name="connsiteX8" fmla="*/ 4881490 w 7228780"/>
              <a:gd name="connsiteY8" fmla="*/ 1336694 h 2453139"/>
              <a:gd name="connsiteX9" fmla="*/ 5373859 w 7228780"/>
              <a:gd name="connsiteY9" fmla="*/ 1477371 h 2453139"/>
              <a:gd name="connsiteX10" fmla="*/ 5964702 w 7228780"/>
              <a:gd name="connsiteY10" fmla="*/ 1449236 h 2453139"/>
              <a:gd name="connsiteX11" fmla="*/ 6738425 w 7228780"/>
              <a:gd name="connsiteY11" fmla="*/ 1280424 h 2453139"/>
              <a:gd name="connsiteX12" fmla="*/ 7202659 w 7228780"/>
              <a:gd name="connsiteY12" fmla="*/ 1280424 h 2453139"/>
              <a:gd name="connsiteX13" fmla="*/ 7033847 w 7228780"/>
              <a:gd name="connsiteY13" fmla="*/ 2405839 h 2453139"/>
              <a:gd name="connsiteX14" fmla="*/ 5908431 w 7228780"/>
              <a:gd name="connsiteY14" fmla="*/ 2208891 h 2453139"/>
              <a:gd name="connsiteX15" fmla="*/ 4951828 w 7228780"/>
              <a:gd name="connsiteY15" fmla="*/ 1899402 h 2453139"/>
              <a:gd name="connsiteX16" fmla="*/ 4318782 w 7228780"/>
              <a:gd name="connsiteY16" fmla="*/ 1336694 h 2453139"/>
              <a:gd name="connsiteX17" fmla="*/ 4065564 w 7228780"/>
              <a:gd name="connsiteY17" fmla="*/ 689581 h 2453139"/>
              <a:gd name="connsiteX18" fmla="*/ 3643533 w 7228780"/>
              <a:gd name="connsiteY18" fmla="*/ 267550 h 2453139"/>
              <a:gd name="connsiteX19" fmla="*/ 2855742 w 7228780"/>
              <a:gd name="connsiteY19" fmla="*/ 492633 h 2453139"/>
              <a:gd name="connsiteX20" fmla="*/ 2433711 w 7228780"/>
              <a:gd name="connsiteY20" fmla="*/ 633310 h 2453139"/>
              <a:gd name="connsiteX21" fmla="*/ 140677 w 7228780"/>
              <a:gd name="connsiteY21" fmla="*/ 647378 h 2453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228780" h="2453139">
                <a:moveTo>
                  <a:pt x="0" y="464498"/>
                </a:moveTo>
                <a:cubicBezTo>
                  <a:pt x="861646" y="485599"/>
                  <a:pt x="1723292" y="506701"/>
                  <a:pt x="2152357" y="492633"/>
                </a:cubicBezTo>
                <a:cubicBezTo>
                  <a:pt x="2581422" y="478565"/>
                  <a:pt x="2407920" y="457463"/>
                  <a:pt x="2574388" y="380091"/>
                </a:cubicBezTo>
                <a:cubicBezTo>
                  <a:pt x="2740856" y="302719"/>
                  <a:pt x="2942493" y="82325"/>
                  <a:pt x="3151164" y="28399"/>
                </a:cubicBezTo>
                <a:cubicBezTo>
                  <a:pt x="3359835" y="-25527"/>
                  <a:pt x="3650567" y="4953"/>
                  <a:pt x="3826413" y="56534"/>
                </a:cubicBezTo>
                <a:cubicBezTo>
                  <a:pt x="4002259" y="108115"/>
                  <a:pt x="4098388" y="213624"/>
                  <a:pt x="4206240" y="337888"/>
                </a:cubicBezTo>
                <a:cubicBezTo>
                  <a:pt x="4314092" y="462152"/>
                  <a:pt x="4396155" y="675513"/>
                  <a:pt x="4473527" y="802122"/>
                </a:cubicBezTo>
                <a:cubicBezTo>
                  <a:pt x="4550899" y="928731"/>
                  <a:pt x="4602480" y="1008449"/>
                  <a:pt x="4670474" y="1097544"/>
                </a:cubicBezTo>
                <a:cubicBezTo>
                  <a:pt x="4738468" y="1186639"/>
                  <a:pt x="4764259" y="1273390"/>
                  <a:pt x="4881490" y="1336694"/>
                </a:cubicBezTo>
                <a:cubicBezTo>
                  <a:pt x="4998721" y="1399998"/>
                  <a:pt x="5193324" y="1458614"/>
                  <a:pt x="5373859" y="1477371"/>
                </a:cubicBezTo>
                <a:cubicBezTo>
                  <a:pt x="5554394" y="1496128"/>
                  <a:pt x="5737274" y="1482061"/>
                  <a:pt x="5964702" y="1449236"/>
                </a:cubicBezTo>
                <a:cubicBezTo>
                  <a:pt x="6192130" y="1416412"/>
                  <a:pt x="6532099" y="1308559"/>
                  <a:pt x="6738425" y="1280424"/>
                </a:cubicBezTo>
                <a:cubicBezTo>
                  <a:pt x="6944751" y="1252289"/>
                  <a:pt x="7153422" y="1092855"/>
                  <a:pt x="7202659" y="1280424"/>
                </a:cubicBezTo>
                <a:cubicBezTo>
                  <a:pt x="7251896" y="1467993"/>
                  <a:pt x="7249552" y="2251095"/>
                  <a:pt x="7033847" y="2405839"/>
                </a:cubicBezTo>
                <a:cubicBezTo>
                  <a:pt x="6818142" y="2560583"/>
                  <a:pt x="6255434" y="2293297"/>
                  <a:pt x="5908431" y="2208891"/>
                </a:cubicBezTo>
                <a:cubicBezTo>
                  <a:pt x="5561428" y="2124485"/>
                  <a:pt x="5216769" y="2044768"/>
                  <a:pt x="4951828" y="1899402"/>
                </a:cubicBezTo>
                <a:cubicBezTo>
                  <a:pt x="4686887" y="1754036"/>
                  <a:pt x="4466493" y="1538331"/>
                  <a:pt x="4318782" y="1336694"/>
                </a:cubicBezTo>
                <a:cubicBezTo>
                  <a:pt x="4171071" y="1135057"/>
                  <a:pt x="4178105" y="867772"/>
                  <a:pt x="4065564" y="689581"/>
                </a:cubicBezTo>
                <a:cubicBezTo>
                  <a:pt x="3953023" y="511390"/>
                  <a:pt x="3845170" y="300375"/>
                  <a:pt x="3643533" y="267550"/>
                </a:cubicBezTo>
                <a:cubicBezTo>
                  <a:pt x="3441896" y="234725"/>
                  <a:pt x="3057379" y="431673"/>
                  <a:pt x="2855742" y="492633"/>
                </a:cubicBezTo>
                <a:cubicBezTo>
                  <a:pt x="2654105" y="553593"/>
                  <a:pt x="2886222" y="607519"/>
                  <a:pt x="2433711" y="633310"/>
                </a:cubicBezTo>
                <a:cubicBezTo>
                  <a:pt x="1981200" y="659101"/>
                  <a:pt x="1060938" y="653239"/>
                  <a:pt x="140677" y="647378"/>
                </a:cubicBezTo>
              </a:path>
            </a:pathLst>
          </a:custGeom>
          <a:gradFill>
            <a:gsLst>
              <a:gs pos="14000">
                <a:schemeClr val="accent1">
                  <a:lumMod val="0"/>
                  <a:lumOff val="100000"/>
                  <a:alpha val="36000"/>
                </a:schemeClr>
              </a:gs>
              <a:gs pos="61000">
                <a:srgbClr val="F1C234"/>
              </a:gs>
              <a:gs pos="79000">
                <a:schemeClr val="bg1">
                  <a:lumMod val="95000"/>
                  <a:alpha val="37000"/>
                </a:schemeClr>
              </a:gs>
              <a:gs pos="99000">
                <a:srgbClr val="F1C234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orma libre 22"/>
          <p:cNvSpPr/>
          <p:nvPr/>
        </p:nvSpPr>
        <p:spPr>
          <a:xfrm>
            <a:off x="4908776" y="1817627"/>
            <a:ext cx="7492348" cy="2220048"/>
          </a:xfrm>
          <a:custGeom>
            <a:avLst/>
            <a:gdLst>
              <a:gd name="connsiteX0" fmla="*/ 196262 w 7492348"/>
              <a:gd name="connsiteY0" fmla="*/ 1378914 h 2220048"/>
              <a:gd name="connsiteX1" fmla="*/ 2517431 w 7492348"/>
              <a:gd name="connsiteY1" fmla="*/ 1378914 h 2220048"/>
              <a:gd name="connsiteX2" fmla="*/ 2953530 w 7492348"/>
              <a:gd name="connsiteY2" fmla="*/ 1533659 h 2220048"/>
              <a:gd name="connsiteX3" fmla="*/ 3544373 w 7492348"/>
              <a:gd name="connsiteY3" fmla="*/ 1815012 h 2220048"/>
              <a:gd name="connsiteX4" fmla="*/ 4121148 w 7492348"/>
              <a:gd name="connsiteY4" fmla="*/ 1913486 h 2220048"/>
              <a:gd name="connsiteX5" fmla="*/ 4627585 w 7492348"/>
              <a:gd name="connsiteY5" fmla="*/ 1660268 h 2220048"/>
              <a:gd name="connsiteX6" fmla="*/ 4880804 w 7492348"/>
              <a:gd name="connsiteY6" fmla="*/ 1463320 h 2220048"/>
              <a:gd name="connsiteX7" fmla="*/ 5401308 w 7492348"/>
              <a:gd name="connsiteY7" fmla="*/ 717732 h 2220048"/>
              <a:gd name="connsiteX8" fmla="*/ 6090625 w 7492348"/>
              <a:gd name="connsiteY8" fmla="*/ 169092 h 2220048"/>
              <a:gd name="connsiteX9" fmla="*/ 7173837 w 7492348"/>
              <a:gd name="connsiteY9" fmla="*/ 280 h 2220048"/>
              <a:gd name="connsiteX10" fmla="*/ 7483327 w 7492348"/>
              <a:gd name="connsiteY10" fmla="*/ 197228 h 2220048"/>
              <a:gd name="connsiteX11" fmla="*/ 7300447 w 7492348"/>
              <a:gd name="connsiteY11" fmla="*/ 1083492 h 2220048"/>
              <a:gd name="connsiteX12" fmla="*/ 6259437 w 7492348"/>
              <a:gd name="connsiteY12" fmla="*/ 1097560 h 2220048"/>
              <a:gd name="connsiteX13" fmla="*/ 5907745 w 7492348"/>
              <a:gd name="connsiteY13" fmla="*/ 1153831 h 2220048"/>
              <a:gd name="connsiteX14" fmla="*/ 5359105 w 7492348"/>
              <a:gd name="connsiteY14" fmla="*/ 1491455 h 2220048"/>
              <a:gd name="connsiteX15" fmla="*/ 4937074 w 7492348"/>
              <a:gd name="connsiteY15" fmla="*/ 1983825 h 2220048"/>
              <a:gd name="connsiteX16" fmla="*/ 4472841 w 7492348"/>
              <a:gd name="connsiteY16" fmla="*/ 2166705 h 2220048"/>
              <a:gd name="connsiteX17" fmla="*/ 3797591 w 7492348"/>
              <a:gd name="connsiteY17" fmla="*/ 2180772 h 2220048"/>
              <a:gd name="connsiteX18" fmla="*/ 2953530 w 7492348"/>
              <a:gd name="connsiteY18" fmla="*/ 1688403 h 2220048"/>
              <a:gd name="connsiteX19" fmla="*/ 2081333 w 7492348"/>
              <a:gd name="connsiteY19" fmla="*/ 1533659 h 2220048"/>
              <a:gd name="connsiteX20" fmla="*/ 294736 w 7492348"/>
              <a:gd name="connsiteY20" fmla="*/ 1533659 h 2220048"/>
              <a:gd name="connsiteX21" fmla="*/ 139991 w 7492348"/>
              <a:gd name="connsiteY21" fmla="*/ 1519591 h 2220048"/>
              <a:gd name="connsiteX22" fmla="*/ 196262 w 7492348"/>
              <a:gd name="connsiteY22" fmla="*/ 1378914 h 22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492348" h="2220048">
                <a:moveTo>
                  <a:pt x="196262" y="1378914"/>
                </a:moveTo>
                <a:cubicBezTo>
                  <a:pt x="592502" y="1355468"/>
                  <a:pt x="2057886" y="1353123"/>
                  <a:pt x="2517431" y="1378914"/>
                </a:cubicBezTo>
                <a:cubicBezTo>
                  <a:pt x="2976976" y="1404705"/>
                  <a:pt x="2782373" y="1460976"/>
                  <a:pt x="2953530" y="1533659"/>
                </a:cubicBezTo>
                <a:cubicBezTo>
                  <a:pt x="3124687" y="1606342"/>
                  <a:pt x="3349770" y="1751708"/>
                  <a:pt x="3544373" y="1815012"/>
                </a:cubicBezTo>
                <a:cubicBezTo>
                  <a:pt x="3738976" y="1878316"/>
                  <a:pt x="3940613" y="1939277"/>
                  <a:pt x="4121148" y="1913486"/>
                </a:cubicBezTo>
                <a:cubicBezTo>
                  <a:pt x="4301683" y="1887695"/>
                  <a:pt x="4500976" y="1735296"/>
                  <a:pt x="4627585" y="1660268"/>
                </a:cubicBezTo>
                <a:cubicBezTo>
                  <a:pt x="4754194" y="1585240"/>
                  <a:pt x="4751850" y="1620409"/>
                  <a:pt x="4880804" y="1463320"/>
                </a:cubicBezTo>
                <a:cubicBezTo>
                  <a:pt x="5009758" y="1306231"/>
                  <a:pt x="5199671" y="933437"/>
                  <a:pt x="5401308" y="717732"/>
                </a:cubicBezTo>
                <a:cubicBezTo>
                  <a:pt x="5602945" y="502027"/>
                  <a:pt x="5795204" y="288667"/>
                  <a:pt x="6090625" y="169092"/>
                </a:cubicBezTo>
                <a:cubicBezTo>
                  <a:pt x="6386046" y="49517"/>
                  <a:pt x="6941720" y="-4409"/>
                  <a:pt x="7173837" y="280"/>
                </a:cubicBezTo>
                <a:cubicBezTo>
                  <a:pt x="7405954" y="4969"/>
                  <a:pt x="7462225" y="16693"/>
                  <a:pt x="7483327" y="197228"/>
                </a:cubicBezTo>
                <a:cubicBezTo>
                  <a:pt x="7504429" y="377763"/>
                  <a:pt x="7504429" y="933437"/>
                  <a:pt x="7300447" y="1083492"/>
                </a:cubicBezTo>
                <a:cubicBezTo>
                  <a:pt x="7096465" y="1233547"/>
                  <a:pt x="6491554" y="1085837"/>
                  <a:pt x="6259437" y="1097560"/>
                </a:cubicBezTo>
                <a:cubicBezTo>
                  <a:pt x="6027320" y="1109283"/>
                  <a:pt x="6057800" y="1088182"/>
                  <a:pt x="5907745" y="1153831"/>
                </a:cubicBezTo>
                <a:cubicBezTo>
                  <a:pt x="5757690" y="1219480"/>
                  <a:pt x="5520884" y="1353123"/>
                  <a:pt x="5359105" y="1491455"/>
                </a:cubicBezTo>
                <a:cubicBezTo>
                  <a:pt x="5197326" y="1629787"/>
                  <a:pt x="5084785" y="1871283"/>
                  <a:pt x="4937074" y="1983825"/>
                </a:cubicBezTo>
                <a:cubicBezTo>
                  <a:pt x="4789363" y="2096367"/>
                  <a:pt x="4662755" y="2133881"/>
                  <a:pt x="4472841" y="2166705"/>
                </a:cubicBezTo>
                <a:cubicBezTo>
                  <a:pt x="4282927" y="2199529"/>
                  <a:pt x="4050809" y="2260489"/>
                  <a:pt x="3797591" y="2180772"/>
                </a:cubicBezTo>
                <a:cubicBezTo>
                  <a:pt x="3544373" y="2101055"/>
                  <a:pt x="3239573" y="1796255"/>
                  <a:pt x="2953530" y="1688403"/>
                </a:cubicBezTo>
                <a:cubicBezTo>
                  <a:pt x="2667487" y="1580551"/>
                  <a:pt x="2524465" y="1559450"/>
                  <a:pt x="2081333" y="1533659"/>
                </a:cubicBezTo>
                <a:cubicBezTo>
                  <a:pt x="1638201" y="1507868"/>
                  <a:pt x="618293" y="1536004"/>
                  <a:pt x="294736" y="1533659"/>
                </a:cubicBezTo>
                <a:cubicBezTo>
                  <a:pt x="-28821" y="1531314"/>
                  <a:pt x="156403" y="1552416"/>
                  <a:pt x="139991" y="1519591"/>
                </a:cubicBezTo>
                <a:cubicBezTo>
                  <a:pt x="123579" y="1486766"/>
                  <a:pt x="-199978" y="1402360"/>
                  <a:pt x="196262" y="1378914"/>
                </a:cubicBezTo>
                <a:close/>
              </a:path>
            </a:pathLst>
          </a:custGeom>
          <a:solidFill>
            <a:srgbClr val="FFE75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orma libre 19"/>
          <p:cNvSpPr/>
          <p:nvPr/>
        </p:nvSpPr>
        <p:spPr>
          <a:xfrm>
            <a:off x="4908776" y="165888"/>
            <a:ext cx="7504056" cy="2761763"/>
          </a:xfrm>
          <a:custGeom>
            <a:avLst/>
            <a:gdLst>
              <a:gd name="connsiteX0" fmla="*/ 154225 w 7504056"/>
              <a:gd name="connsiteY0" fmla="*/ 2598298 h 2761763"/>
              <a:gd name="connsiteX1" fmla="*/ 1828281 w 7504056"/>
              <a:gd name="connsiteY1" fmla="*/ 2612366 h 2761763"/>
              <a:gd name="connsiteX2" fmla="*/ 2348785 w 7504056"/>
              <a:gd name="connsiteY2" fmla="*/ 2499824 h 2761763"/>
              <a:gd name="connsiteX3" fmla="*/ 2714545 w 7504056"/>
              <a:gd name="connsiteY3" fmla="*/ 2218471 h 2761763"/>
              <a:gd name="connsiteX4" fmla="*/ 3150644 w 7504056"/>
              <a:gd name="connsiteY4" fmla="*/ 1726101 h 2761763"/>
              <a:gd name="connsiteX5" fmla="*/ 3699284 w 7504056"/>
              <a:gd name="connsiteY5" fmla="*/ 1515086 h 2761763"/>
              <a:gd name="connsiteX6" fmla="*/ 4219788 w 7504056"/>
              <a:gd name="connsiteY6" fmla="*/ 1599492 h 2761763"/>
              <a:gd name="connsiteX7" fmla="*/ 4641819 w 7504056"/>
              <a:gd name="connsiteY7" fmla="*/ 1838643 h 2761763"/>
              <a:gd name="connsiteX8" fmla="*/ 4895037 w 7504056"/>
              <a:gd name="connsiteY8" fmla="*/ 1866778 h 2761763"/>
              <a:gd name="connsiteX9" fmla="*/ 5429610 w 7504056"/>
              <a:gd name="connsiteY9" fmla="*/ 1571357 h 2761763"/>
              <a:gd name="connsiteX10" fmla="*/ 6147062 w 7504056"/>
              <a:gd name="connsiteY10" fmla="*/ 924243 h 2761763"/>
              <a:gd name="connsiteX11" fmla="*/ 6709770 w 7504056"/>
              <a:gd name="connsiteY11" fmla="*/ 220858 h 2761763"/>
              <a:gd name="connsiteX12" fmla="*/ 7399087 w 7504056"/>
              <a:gd name="connsiteY12" fmla="*/ 66114 h 2761763"/>
              <a:gd name="connsiteX13" fmla="*/ 7356884 w 7504056"/>
              <a:gd name="connsiteY13" fmla="*/ 1205597 h 2761763"/>
              <a:gd name="connsiteX14" fmla="*/ 6034521 w 7504056"/>
              <a:gd name="connsiteY14" fmla="*/ 1979320 h 2761763"/>
              <a:gd name="connsiteX15" fmla="*/ 5542151 w 7504056"/>
              <a:gd name="connsiteY15" fmla="*/ 2232538 h 2761763"/>
              <a:gd name="connsiteX16" fmla="*/ 5049782 w 7504056"/>
              <a:gd name="connsiteY16" fmla="*/ 2288809 h 2761763"/>
              <a:gd name="connsiteX17" fmla="*/ 4444871 w 7504056"/>
              <a:gd name="connsiteY17" fmla="*/ 2162200 h 2761763"/>
              <a:gd name="connsiteX18" fmla="*/ 4050976 w 7504056"/>
              <a:gd name="connsiteY18" fmla="*/ 1894914 h 2761763"/>
              <a:gd name="connsiteX19" fmla="*/ 3586742 w 7504056"/>
              <a:gd name="connsiteY19" fmla="*/ 1824575 h 2761763"/>
              <a:gd name="connsiteX20" fmla="*/ 3066237 w 7504056"/>
              <a:gd name="connsiteY20" fmla="*/ 2119997 h 2761763"/>
              <a:gd name="connsiteX21" fmla="*/ 2742681 w 7504056"/>
              <a:gd name="connsiteY21" fmla="*/ 2499824 h 2761763"/>
              <a:gd name="connsiteX22" fmla="*/ 2292514 w 7504056"/>
              <a:gd name="connsiteY22" fmla="*/ 2710840 h 2761763"/>
              <a:gd name="connsiteX23" fmla="*/ 731001 w 7504056"/>
              <a:gd name="connsiteY23" fmla="*/ 2738975 h 2761763"/>
              <a:gd name="connsiteX24" fmla="*/ 140157 w 7504056"/>
              <a:gd name="connsiteY24" fmla="*/ 2753043 h 2761763"/>
              <a:gd name="connsiteX25" fmla="*/ 154225 w 7504056"/>
              <a:gd name="connsiteY25" fmla="*/ 2598298 h 276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04056" h="2761763">
                <a:moveTo>
                  <a:pt x="154225" y="2598298"/>
                </a:moveTo>
                <a:cubicBezTo>
                  <a:pt x="435579" y="2574852"/>
                  <a:pt x="1462521" y="2628778"/>
                  <a:pt x="1828281" y="2612366"/>
                </a:cubicBezTo>
                <a:cubicBezTo>
                  <a:pt x="2194041" y="2595954"/>
                  <a:pt x="2201074" y="2565473"/>
                  <a:pt x="2348785" y="2499824"/>
                </a:cubicBezTo>
                <a:cubicBezTo>
                  <a:pt x="2496496" y="2434175"/>
                  <a:pt x="2580902" y="2347425"/>
                  <a:pt x="2714545" y="2218471"/>
                </a:cubicBezTo>
                <a:cubicBezTo>
                  <a:pt x="2848188" y="2089517"/>
                  <a:pt x="2986521" y="1843332"/>
                  <a:pt x="3150644" y="1726101"/>
                </a:cubicBezTo>
                <a:cubicBezTo>
                  <a:pt x="3314767" y="1608870"/>
                  <a:pt x="3521093" y="1536187"/>
                  <a:pt x="3699284" y="1515086"/>
                </a:cubicBezTo>
                <a:cubicBezTo>
                  <a:pt x="3877475" y="1493984"/>
                  <a:pt x="4062699" y="1545566"/>
                  <a:pt x="4219788" y="1599492"/>
                </a:cubicBezTo>
                <a:cubicBezTo>
                  <a:pt x="4376877" y="1653418"/>
                  <a:pt x="4529278" y="1794095"/>
                  <a:pt x="4641819" y="1838643"/>
                </a:cubicBezTo>
                <a:cubicBezTo>
                  <a:pt x="4754360" y="1883191"/>
                  <a:pt x="4763739" y="1911326"/>
                  <a:pt x="4895037" y="1866778"/>
                </a:cubicBezTo>
                <a:cubicBezTo>
                  <a:pt x="5026335" y="1822230"/>
                  <a:pt x="5220939" y="1728446"/>
                  <a:pt x="5429610" y="1571357"/>
                </a:cubicBezTo>
                <a:cubicBezTo>
                  <a:pt x="5638281" y="1414268"/>
                  <a:pt x="5933702" y="1149326"/>
                  <a:pt x="6147062" y="924243"/>
                </a:cubicBezTo>
                <a:cubicBezTo>
                  <a:pt x="6360422" y="699160"/>
                  <a:pt x="6501099" y="363879"/>
                  <a:pt x="6709770" y="220858"/>
                </a:cubicBezTo>
                <a:cubicBezTo>
                  <a:pt x="6918441" y="77837"/>
                  <a:pt x="7291235" y="-98009"/>
                  <a:pt x="7399087" y="66114"/>
                </a:cubicBezTo>
                <a:cubicBezTo>
                  <a:pt x="7506939" y="230237"/>
                  <a:pt x="7584312" y="886729"/>
                  <a:pt x="7356884" y="1205597"/>
                </a:cubicBezTo>
                <a:cubicBezTo>
                  <a:pt x="7129456" y="1524465"/>
                  <a:pt x="6336977" y="1808163"/>
                  <a:pt x="6034521" y="1979320"/>
                </a:cubicBezTo>
                <a:cubicBezTo>
                  <a:pt x="5732066" y="2150477"/>
                  <a:pt x="5706274" y="2180957"/>
                  <a:pt x="5542151" y="2232538"/>
                </a:cubicBezTo>
                <a:cubicBezTo>
                  <a:pt x="5378028" y="2284119"/>
                  <a:pt x="5232662" y="2300532"/>
                  <a:pt x="5049782" y="2288809"/>
                </a:cubicBezTo>
                <a:cubicBezTo>
                  <a:pt x="4866902" y="2277086"/>
                  <a:pt x="4611338" y="2227849"/>
                  <a:pt x="4444871" y="2162200"/>
                </a:cubicBezTo>
                <a:cubicBezTo>
                  <a:pt x="4278404" y="2096551"/>
                  <a:pt x="4193998" y="1951185"/>
                  <a:pt x="4050976" y="1894914"/>
                </a:cubicBezTo>
                <a:cubicBezTo>
                  <a:pt x="3907955" y="1838643"/>
                  <a:pt x="3750865" y="1787061"/>
                  <a:pt x="3586742" y="1824575"/>
                </a:cubicBezTo>
                <a:cubicBezTo>
                  <a:pt x="3422619" y="1862089"/>
                  <a:pt x="3206914" y="2007456"/>
                  <a:pt x="3066237" y="2119997"/>
                </a:cubicBezTo>
                <a:cubicBezTo>
                  <a:pt x="2925560" y="2232538"/>
                  <a:pt x="2871635" y="2401350"/>
                  <a:pt x="2742681" y="2499824"/>
                </a:cubicBezTo>
                <a:cubicBezTo>
                  <a:pt x="2613727" y="2598298"/>
                  <a:pt x="2627794" y="2670982"/>
                  <a:pt x="2292514" y="2710840"/>
                </a:cubicBezTo>
                <a:cubicBezTo>
                  <a:pt x="1957234" y="2750698"/>
                  <a:pt x="731001" y="2738975"/>
                  <a:pt x="731001" y="2738975"/>
                </a:cubicBezTo>
                <a:cubicBezTo>
                  <a:pt x="372275" y="2746009"/>
                  <a:pt x="236286" y="2776489"/>
                  <a:pt x="140157" y="2753043"/>
                </a:cubicBezTo>
                <a:cubicBezTo>
                  <a:pt x="44028" y="2729597"/>
                  <a:pt x="-127129" y="2621744"/>
                  <a:pt x="154225" y="2598298"/>
                </a:cubicBezTo>
                <a:close/>
              </a:path>
            </a:pathLst>
          </a:custGeom>
          <a:gradFill>
            <a:gsLst>
              <a:gs pos="1000">
                <a:srgbClr val="E583B1"/>
              </a:gs>
              <a:gs pos="66000">
                <a:schemeClr val="bg1">
                  <a:lumMod val="95000"/>
                  <a:alpha val="37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159906" y="5871193"/>
            <a:ext cx="5417565" cy="276999"/>
          </a:xfrm>
          <a:prstGeom prst="rect">
            <a:avLst/>
          </a:prstGeom>
          <a:solidFill>
            <a:srgbClr val="56727C"/>
          </a:solidFill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b="1">
                <a:solidFill>
                  <a:schemeClr val="bg1"/>
                </a:solidFill>
                <a:latin typeface="Segoe UI Light" pitchFamily="34" charset="0"/>
                <a:cs typeface="Segoe UI Light" pitchFamily="34" charset="0"/>
              </a:rPr>
              <a:t>PLAN DE SEGURIDAD Y CONFIANZA DIGITAL EN EL ÁMBITO EDUCATIVO 2017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155419" y="6148192"/>
            <a:ext cx="5438775" cy="609600"/>
            <a:chOff x="197623" y="6148192"/>
            <a:chExt cx="5438775" cy="609600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623" y="6148192"/>
              <a:ext cx="5438775" cy="609600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4543865" y="6288258"/>
              <a:ext cx="1033606" cy="323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4527841" y="6112071"/>
            <a:ext cx="116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rgbClr val="FFA74F"/>
                </a:solidFill>
              </a:rPr>
              <a:t>2017</a:t>
            </a:r>
          </a:p>
        </p:txBody>
      </p:sp>
      <p:pic>
        <p:nvPicPr>
          <p:cNvPr id="32" name="Picture 6" descr="communication, device, ipad, tablet, technology, vertical icon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634" y="2659729"/>
            <a:ext cx="781011" cy="7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udio, device, loudspeaker, sound, speaker, stroke, up, volume icon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565" y="2547637"/>
            <a:ext cx="869725" cy="86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ternet, line, web icon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979" y="1365735"/>
            <a:ext cx="795342" cy="79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ext, wrap icon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685" y="3987734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upo 37"/>
          <p:cNvGrpSpPr/>
          <p:nvPr/>
        </p:nvGrpSpPr>
        <p:grpSpPr>
          <a:xfrm>
            <a:off x="602831" y="21888"/>
            <a:ext cx="6920506" cy="5286516"/>
            <a:chOff x="602831" y="21888"/>
            <a:chExt cx="6920506" cy="528651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lumMod val="20000"/>
                  <a:lumOff val="8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63227" y="907854"/>
              <a:ext cx="4133850" cy="4400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32" name="Picture 8" descr="access, key, password, protection, safe, security, unlock icon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3317">
              <a:off x="2253142" y="1391715"/>
              <a:ext cx="875849" cy="87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rco 5"/>
            <p:cNvSpPr/>
            <p:nvPr/>
          </p:nvSpPr>
          <p:spPr>
            <a:xfrm rot="1754395">
              <a:off x="2910846" y="1180673"/>
              <a:ext cx="1761564" cy="1804516"/>
            </a:xfrm>
            <a:prstGeom prst="arc">
              <a:avLst>
                <a:gd name="adj1" fmla="val 16200000"/>
                <a:gd name="adj2" fmla="val 2464350"/>
              </a:avLst>
            </a:prstGeom>
            <a:ln w="88900" cap="rnd">
              <a:solidFill>
                <a:srgbClr val="FF0000"/>
              </a:solidFill>
              <a:prstDash val="sysDot"/>
              <a:headEnd type="triangl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n w="136525">
                  <a:solidFill>
                    <a:schemeClr val="accent1"/>
                  </a:solidFill>
                </a:ln>
              </a:endParaRPr>
            </a:p>
          </p:txBody>
        </p:sp>
        <p:sp>
          <p:nvSpPr>
            <p:cNvPr id="9" name="Elipse 8"/>
            <p:cNvSpPr/>
            <p:nvPr/>
          </p:nvSpPr>
          <p:spPr>
            <a:xfrm>
              <a:off x="2188298" y="1495050"/>
              <a:ext cx="1942141" cy="2188046"/>
            </a:xfrm>
            <a:prstGeom prst="ellipse">
              <a:avLst/>
            </a:prstGeom>
            <a:gradFill flip="none" rotWithShape="1">
              <a:gsLst>
                <a:gs pos="5000">
                  <a:schemeClr val="accent1">
                    <a:lumMod val="0"/>
                    <a:lumOff val="100000"/>
                    <a:alpha val="36000"/>
                  </a:schemeClr>
                </a:gs>
                <a:gs pos="49000">
                  <a:schemeClr val="bg1">
                    <a:lumMod val="95000"/>
                    <a:alpha val="0"/>
                  </a:schemeClr>
                </a:gs>
                <a:gs pos="78000">
                  <a:schemeClr val="bg1">
                    <a:lumMod val="95000"/>
                    <a:alpha val="37000"/>
                  </a:schemeClr>
                </a:gs>
                <a:gs pos="99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30" name="Picture 6" descr="cogwheels, configuration, gear, seo, setting, settings icon"/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427" y="2480808"/>
              <a:ext cx="1505995" cy="1505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ircle, detail, help, info, information, more, stroke icon"/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152" y="1290491"/>
              <a:ext cx="1078300" cy="107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ttachment, clip, document, editor, file, office, paper icon"/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4394">
              <a:off x="2185057" y="1967245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orma libre 13"/>
            <p:cNvSpPr/>
            <p:nvPr/>
          </p:nvSpPr>
          <p:spPr>
            <a:xfrm>
              <a:off x="717987" y="21888"/>
              <a:ext cx="2282071" cy="1787639"/>
            </a:xfrm>
            <a:custGeom>
              <a:avLst/>
              <a:gdLst>
                <a:gd name="connsiteX0" fmla="*/ 1303623 w 2650938"/>
                <a:gd name="connsiteY0" fmla="*/ 22438 h 2470124"/>
                <a:gd name="connsiteX1" fmla="*/ 1904125 w 2650938"/>
                <a:gd name="connsiteY1" fmla="*/ 63381 h 2470124"/>
                <a:gd name="connsiteX2" fmla="*/ 2504626 w 2650938"/>
                <a:gd name="connsiteY2" fmla="*/ 663883 h 2470124"/>
                <a:gd name="connsiteX3" fmla="*/ 2641104 w 2650938"/>
                <a:gd name="connsiteY3" fmla="*/ 1332623 h 2470124"/>
                <a:gd name="connsiteX4" fmla="*/ 2313558 w 2650938"/>
                <a:gd name="connsiteY4" fmla="*/ 1878534 h 2470124"/>
                <a:gd name="connsiteX5" fmla="*/ 2395444 w 2650938"/>
                <a:gd name="connsiteY5" fmla="*/ 2451740 h 2470124"/>
                <a:gd name="connsiteX6" fmla="*/ 2313558 w 2650938"/>
                <a:gd name="connsiteY6" fmla="*/ 2315262 h 2470124"/>
                <a:gd name="connsiteX7" fmla="*/ 2108841 w 2650938"/>
                <a:gd name="connsiteY7" fmla="*/ 2178784 h 2470124"/>
                <a:gd name="connsiteX8" fmla="*/ 1221737 w 2650938"/>
                <a:gd name="connsiteY8" fmla="*/ 2438092 h 2470124"/>
                <a:gd name="connsiteX9" fmla="*/ 443814 w 2650938"/>
                <a:gd name="connsiteY9" fmla="*/ 2219728 h 2470124"/>
                <a:gd name="connsiteX10" fmla="*/ 7086 w 2650938"/>
                <a:gd name="connsiteY10" fmla="*/ 1482749 h 2470124"/>
                <a:gd name="connsiteX11" fmla="*/ 239098 w 2650938"/>
                <a:gd name="connsiteY11" fmla="*/ 663883 h 2470124"/>
                <a:gd name="connsiteX12" fmla="*/ 1057964 w 2650938"/>
                <a:gd name="connsiteY12" fmla="*/ 104325 h 2470124"/>
                <a:gd name="connsiteX13" fmla="*/ 1303623 w 2650938"/>
                <a:gd name="connsiteY13" fmla="*/ 22438 h 247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0938" h="2470124">
                  <a:moveTo>
                    <a:pt x="1303623" y="22438"/>
                  </a:moveTo>
                  <a:cubicBezTo>
                    <a:pt x="1444650" y="15614"/>
                    <a:pt x="1703958" y="-43526"/>
                    <a:pt x="1904125" y="63381"/>
                  </a:cubicBezTo>
                  <a:cubicBezTo>
                    <a:pt x="2104292" y="170288"/>
                    <a:pt x="2381796" y="452343"/>
                    <a:pt x="2504626" y="663883"/>
                  </a:cubicBezTo>
                  <a:cubicBezTo>
                    <a:pt x="2627456" y="875423"/>
                    <a:pt x="2672949" y="1130181"/>
                    <a:pt x="2641104" y="1332623"/>
                  </a:cubicBezTo>
                  <a:cubicBezTo>
                    <a:pt x="2609259" y="1535065"/>
                    <a:pt x="2354501" y="1692015"/>
                    <a:pt x="2313558" y="1878534"/>
                  </a:cubicBezTo>
                  <a:cubicBezTo>
                    <a:pt x="2272615" y="2065053"/>
                    <a:pt x="2395444" y="2378952"/>
                    <a:pt x="2395444" y="2451740"/>
                  </a:cubicBezTo>
                  <a:cubicBezTo>
                    <a:pt x="2395444" y="2524528"/>
                    <a:pt x="2361325" y="2360755"/>
                    <a:pt x="2313558" y="2315262"/>
                  </a:cubicBezTo>
                  <a:cubicBezTo>
                    <a:pt x="2265791" y="2269769"/>
                    <a:pt x="2290811" y="2158312"/>
                    <a:pt x="2108841" y="2178784"/>
                  </a:cubicBezTo>
                  <a:cubicBezTo>
                    <a:pt x="1926871" y="2199256"/>
                    <a:pt x="1499241" y="2431268"/>
                    <a:pt x="1221737" y="2438092"/>
                  </a:cubicBezTo>
                  <a:cubicBezTo>
                    <a:pt x="944233" y="2444916"/>
                    <a:pt x="646256" y="2378952"/>
                    <a:pt x="443814" y="2219728"/>
                  </a:cubicBezTo>
                  <a:cubicBezTo>
                    <a:pt x="241372" y="2060504"/>
                    <a:pt x="41205" y="1742057"/>
                    <a:pt x="7086" y="1482749"/>
                  </a:cubicBezTo>
                  <a:cubicBezTo>
                    <a:pt x="-27033" y="1223442"/>
                    <a:pt x="63952" y="893620"/>
                    <a:pt x="239098" y="663883"/>
                  </a:cubicBezTo>
                  <a:cubicBezTo>
                    <a:pt x="414244" y="434146"/>
                    <a:pt x="873719" y="208958"/>
                    <a:pt x="1057964" y="104325"/>
                  </a:cubicBezTo>
                  <a:cubicBezTo>
                    <a:pt x="1242209" y="-308"/>
                    <a:pt x="1162596" y="29262"/>
                    <a:pt x="1303623" y="2243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/>
            </a:p>
          </p:txBody>
        </p:sp>
        <p:sp>
          <p:nvSpPr>
            <p:cNvPr id="15" name="Forma libre 14"/>
            <p:cNvSpPr/>
            <p:nvPr/>
          </p:nvSpPr>
          <p:spPr>
            <a:xfrm rot="1044565" flipH="1">
              <a:off x="5120958" y="203074"/>
              <a:ext cx="2402379" cy="1993578"/>
            </a:xfrm>
            <a:custGeom>
              <a:avLst/>
              <a:gdLst>
                <a:gd name="connsiteX0" fmla="*/ 1303623 w 2650938"/>
                <a:gd name="connsiteY0" fmla="*/ 22438 h 2470124"/>
                <a:gd name="connsiteX1" fmla="*/ 1904125 w 2650938"/>
                <a:gd name="connsiteY1" fmla="*/ 63381 h 2470124"/>
                <a:gd name="connsiteX2" fmla="*/ 2504626 w 2650938"/>
                <a:gd name="connsiteY2" fmla="*/ 663883 h 2470124"/>
                <a:gd name="connsiteX3" fmla="*/ 2641104 w 2650938"/>
                <a:gd name="connsiteY3" fmla="*/ 1332623 h 2470124"/>
                <a:gd name="connsiteX4" fmla="*/ 2313558 w 2650938"/>
                <a:gd name="connsiteY4" fmla="*/ 1878534 h 2470124"/>
                <a:gd name="connsiteX5" fmla="*/ 2395444 w 2650938"/>
                <a:gd name="connsiteY5" fmla="*/ 2451740 h 2470124"/>
                <a:gd name="connsiteX6" fmla="*/ 2313558 w 2650938"/>
                <a:gd name="connsiteY6" fmla="*/ 2315262 h 2470124"/>
                <a:gd name="connsiteX7" fmla="*/ 2108841 w 2650938"/>
                <a:gd name="connsiteY7" fmla="*/ 2178784 h 2470124"/>
                <a:gd name="connsiteX8" fmla="*/ 1221737 w 2650938"/>
                <a:gd name="connsiteY8" fmla="*/ 2438092 h 2470124"/>
                <a:gd name="connsiteX9" fmla="*/ 443814 w 2650938"/>
                <a:gd name="connsiteY9" fmla="*/ 2219728 h 2470124"/>
                <a:gd name="connsiteX10" fmla="*/ 7086 w 2650938"/>
                <a:gd name="connsiteY10" fmla="*/ 1482749 h 2470124"/>
                <a:gd name="connsiteX11" fmla="*/ 239098 w 2650938"/>
                <a:gd name="connsiteY11" fmla="*/ 663883 h 2470124"/>
                <a:gd name="connsiteX12" fmla="*/ 1057964 w 2650938"/>
                <a:gd name="connsiteY12" fmla="*/ 104325 h 2470124"/>
                <a:gd name="connsiteX13" fmla="*/ 1303623 w 2650938"/>
                <a:gd name="connsiteY13" fmla="*/ 22438 h 247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0938" h="2470124">
                  <a:moveTo>
                    <a:pt x="1303623" y="22438"/>
                  </a:moveTo>
                  <a:cubicBezTo>
                    <a:pt x="1444650" y="15614"/>
                    <a:pt x="1703958" y="-43526"/>
                    <a:pt x="1904125" y="63381"/>
                  </a:cubicBezTo>
                  <a:cubicBezTo>
                    <a:pt x="2104292" y="170288"/>
                    <a:pt x="2381796" y="452343"/>
                    <a:pt x="2504626" y="663883"/>
                  </a:cubicBezTo>
                  <a:cubicBezTo>
                    <a:pt x="2627456" y="875423"/>
                    <a:pt x="2672949" y="1130181"/>
                    <a:pt x="2641104" y="1332623"/>
                  </a:cubicBezTo>
                  <a:cubicBezTo>
                    <a:pt x="2609259" y="1535065"/>
                    <a:pt x="2354501" y="1692015"/>
                    <a:pt x="2313558" y="1878534"/>
                  </a:cubicBezTo>
                  <a:cubicBezTo>
                    <a:pt x="2272615" y="2065053"/>
                    <a:pt x="2395444" y="2378952"/>
                    <a:pt x="2395444" y="2451740"/>
                  </a:cubicBezTo>
                  <a:cubicBezTo>
                    <a:pt x="2395444" y="2524528"/>
                    <a:pt x="2361325" y="2360755"/>
                    <a:pt x="2313558" y="2315262"/>
                  </a:cubicBezTo>
                  <a:cubicBezTo>
                    <a:pt x="2265791" y="2269769"/>
                    <a:pt x="2290811" y="2158312"/>
                    <a:pt x="2108841" y="2178784"/>
                  </a:cubicBezTo>
                  <a:cubicBezTo>
                    <a:pt x="1926871" y="2199256"/>
                    <a:pt x="1499241" y="2431268"/>
                    <a:pt x="1221737" y="2438092"/>
                  </a:cubicBezTo>
                  <a:cubicBezTo>
                    <a:pt x="944233" y="2444916"/>
                    <a:pt x="646256" y="2378952"/>
                    <a:pt x="443814" y="2219728"/>
                  </a:cubicBezTo>
                  <a:cubicBezTo>
                    <a:pt x="241372" y="2060504"/>
                    <a:pt x="41205" y="1742057"/>
                    <a:pt x="7086" y="1482749"/>
                  </a:cubicBezTo>
                  <a:cubicBezTo>
                    <a:pt x="-27033" y="1223442"/>
                    <a:pt x="63952" y="893620"/>
                    <a:pt x="239098" y="663883"/>
                  </a:cubicBezTo>
                  <a:cubicBezTo>
                    <a:pt x="414244" y="434146"/>
                    <a:pt x="873719" y="208958"/>
                    <a:pt x="1057964" y="104325"/>
                  </a:cubicBezTo>
                  <a:cubicBezTo>
                    <a:pt x="1242209" y="-308"/>
                    <a:pt x="1162596" y="29262"/>
                    <a:pt x="1303623" y="22438"/>
                  </a:cubicBezTo>
                  <a:close/>
                </a:path>
              </a:pathLst>
            </a:custGeom>
            <a:solidFill>
              <a:srgbClr val="FFC000">
                <a:alpha val="74000"/>
              </a:srgb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/>
            </a:p>
          </p:txBody>
        </p:sp>
        <p:pic>
          <p:nvPicPr>
            <p:cNvPr id="13" name="Picture 4" descr="document, settings, text ico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31" y="1118482"/>
              <a:ext cx="968043" cy="968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Conector angular 24"/>
            <p:cNvCxnSpPr/>
            <p:nvPr/>
          </p:nvCxnSpPr>
          <p:spPr>
            <a:xfrm rot="10800000">
              <a:off x="4923002" y="1541866"/>
              <a:ext cx="1390160" cy="1188116"/>
            </a:xfrm>
            <a:prstGeom prst="bentConnector3">
              <a:avLst>
                <a:gd name="adj1" fmla="val 1427"/>
              </a:avLst>
            </a:prstGeom>
            <a:ln w="111125" cap="rnd">
              <a:solidFill>
                <a:srgbClr val="A4A8B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lipse 29"/>
            <p:cNvSpPr/>
            <p:nvPr/>
          </p:nvSpPr>
          <p:spPr>
            <a:xfrm>
              <a:off x="6160524" y="2608563"/>
              <a:ext cx="300425" cy="30042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A4A8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5" name="Conector angular 34"/>
            <p:cNvCxnSpPr/>
            <p:nvPr/>
          </p:nvCxnSpPr>
          <p:spPr>
            <a:xfrm rot="10800000">
              <a:off x="954667" y="849147"/>
              <a:ext cx="1390160" cy="1188116"/>
            </a:xfrm>
            <a:prstGeom prst="bentConnector3">
              <a:avLst>
                <a:gd name="adj1" fmla="val 41905"/>
              </a:avLst>
            </a:prstGeom>
            <a:ln w="111125" cap="rnd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lipse 35"/>
            <p:cNvSpPr/>
            <p:nvPr/>
          </p:nvSpPr>
          <p:spPr>
            <a:xfrm>
              <a:off x="2206198" y="1803611"/>
              <a:ext cx="300425" cy="300425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5687073" y="3265399"/>
            <a:ext cx="5947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>
                <a:solidFill>
                  <a:srgbClr val="56727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Pero,… ¿Es cierto?</a:t>
            </a:r>
          </a:p>
        </p:txBody>
      </p:sp>
      <p:sp>
        <p:nvSpPr>
          <p:cNvPr id="48" name="Rectángulo 47"/>
          <p:cNvSpPr/>
          <p:nvPr/>
        </p:nvSpPr>
        <p:spPr>
          <a:xfrm>
            <a:off x="5744511" y="3996739"/>
            <a:ext cx="5678731" cy="276999"/>
          </a:xfrm>
          <a:prstGeom prst="rect">
            <a:avLst/>
          </a:prstGeom>
          <a:solidFill>
            <a:srgbClr val="56727C"/>
          </a:solidFill>
        </p:spPr>
        <p:txBody>
          <a:bodyPr wrap="square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TALLER SOBRE LA FIABILIDAD Y VALIDEZ DE LA INFORMACIÓN EN INTERNET </a:t>
            </a:r>
          </a:p>
        </p:txBody>
      </p:sp>
      <p:pic>
        <p:nvPicPr>
          <p:cNvPr id="1044" name="Picture 20" descr="bulb, idea, light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759" y="801821"/>
            <a:ext cx="770165" cy="77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461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890" y="1767939"/>
            <a:ext cx="3495527" cy="49277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94" y="1678616"/>
            <a:ext cx="3650769" cy="50170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332" y="1651891"/>
            <a:ext cx="3776640" cy="5055443"/>
          </a:xfrm>
          <a:prstGeom prst="rect">
            <a:avLst/>
          </a:prstGeom>
        </p:spPr>
      </p:pic>
      <p:sp>
        <p:nvSpPr>
          <p:cNvPr id="48" name="Elipse 47"/>
          <p:cNvSpPr/>
          <p:nvPr/>
        </p:nvSpPr>
        <p:spPr>
          <a:xfrm>
            <a:off x="7696063" y="1448883"/>
            <a:ext cx="719827" cy="71982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4" name="Elipse 63"/>
          <p:cNvSpPr/>
          <p:nvPr/>
        </p:nvSpPr>
        <p:spPr>
          <a:xfrm>
            <a:off x="11337251" y="1433919"/>
            <a:ext cx="719827" cy="71982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>
                <a:latin typeface="Century Gothic" panose="020B0502020202020204" pitchFamily="34" charset="0"/>
              </a:rPr>
              <a:t>3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35" name="Forma libre 34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Forma libre 35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5" name="Forma libre 64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Forma libre 65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7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6" descr="internet, line, web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8" descr="text, wrap icon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1" name="Grupo 70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73" name="Imagen 72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4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Arco 74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76" name="Elipse 75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77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0" name="Forma libre 79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81" name="Forma libre 80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82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3" name="Conector angular 82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Elipse 83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85" name="Conector angular 84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Elipse 85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72" name="Picture 20" descr="bulb, idea, light icon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276395" y="-118288"/>
            <a:ext cx="1563847" cy="197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Llamada ovalada 39"/>
          <p:cNvSpPr/>
          <p:nvPr/>
        </p:nvSpPr>
        <p:spPr>
          <a:xfrm flipH="1">
            <a:off x="6857013" y="20357"/>
            <a:ext cx="3569650" cy="1400159"/>
          </a:xfrm>
          <a:prstGeom prst="wedgeEllipseCallout">
            <a:avLst>
              <a:gd name="adj1" fmla="val -60572"/>
              <a:gd name="adj2" fmla="val 1472"/>
            </a:avLst>
          </a:prstGeom>
          <a:solidFill>
            <a:srgbClr val="FF7A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¿Una noticia es falsa y otra es una sátira? </a:t>
            </a:r>
          </a:p>
        </p:txBody>
      </p:sp>
      <p:sp>
        <p:nvSpPr>
          <p:cNvPr id="38" name="Elipse 37"/>
          <p:cNvSpPr/>
          <p:nvPr/>
        </p:nvSpPr>
        <p:spPr>
          <a:xfrm>
            <a:off x="250941" y="1439864"/>
            <a:ext cx="719827" cy="71982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0310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44774" y="1908167"/>
            <a:ext cx="5557473" cy="4381979"/>
            <a:chOff x="344774" y="1908167"/>
            <a:chExt cx="5557473" cy="4381979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44774" y="2262618"/>
              <a:ext cx="2332308" cy="402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Llamada ovalada 30"/>
            <p:cNvSpPr/>
            <p:nvPr/>
          </p:nvSpPr>
          <p:spPr>
            <a:xfrm flipH="1">
              <a:off x="1999750" y="1908167"/>
              <a:ext cx="3902497" cy="1590681"/>
            </a:xfrm>
            <a:prstGeom prst="wedgeEllipseCallout">
              <a:avLst>
                <a:gd name="adj1" fmla="val 51930"/>
                <a:gd name="adj2" fmla="val 9157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>
                  <a:solidFill>
                    <a:schemeClr val="tx1"/>
                  </a:solidFill>
                  <a:latin typeface="Century Gothic" panose="020B0502020202020204" pitchFamily="34" charset="0"/>
                </a:rPr>
                <a:t>Vamos a descubrir si una foto es verdadera o ha sido manipulada</a:t>
              </a:r>
            </a:p>
          </p:txBody>
        </p:sp>
      </p:grpSp>
      <p:sp>
        <p:nvSpPr>
          <p:cNvPr id="3" name="Rectángulo 2"/>
          <p:cNvSpPr/>
          <p:nvPr/>
        </p:nvSpPr>
        <p:spPr>
          <a:xfrm>
            <a:off x="6202724" y="1363582"/>
            <a:ext cx="4354077" cy="6463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s-ES">
                <a:latin typeface="Century Gothic" panose="020B0502020202020204" pitchFamily="34" charset="0"/>
              </a:rPr>
              <a:t>Entramos en </a:t>
            </a:r>
            <a:r>
              <a:rPr lang="es-ES">
                <a:latin typeface="Century Gothic" panose="020B0502020202020204" pitchFamily="34" charset="0"/>
                <a:hlinkClick r:id="rId3"/>
              </a:rPr>
              <a:t>https://www.tineye.com</a:t>
            </a:r>
            <a:endParaRPr lang="es-ES">
              <a:latin typeface="Century Gothic" panose="020B0502020202020204" pitchFamily="34" charset="0"/>
            </a:endParaRPr>
          </a:p>
          <a:p>
            <a:endParaRPr lang="es-ES">
              <a:latin typeface="Century Gothic" panose="020B0502020202020204" pitchFamily="34" charset="0"/>
            </a:endParaRPr>
          </a:p>
        </p:txBody>
      </p:sp>
      <p:pic>
        <p:nvPicPr>
          <p:cNvPr id="9" name="Imagen 8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4542">
            <a:off x="2801432" y="3555153"/>
            <a:ext cx="2549858" cy="295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upo 3"/>
          <p:cNvGrpSpPr/>
          <p:nvPr/>
        </p:nvGrpSpPr>
        <p:grpSpPr>
          <a:xfrm>
            <a:off x="5894362" y="1825202"/>
            <a:ext cx="5815951" cy="2011534"/>
            <a:chOff x="5894362" y="1825202"/>
            <a:chExt cx="5815951" cy="2011534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94362" y="1825202"/>
              <a:ext cx="5815951" cy="2011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Flecha arriba 9"/>
            <p:cNvSpPr/>
            <p:nvPr/>
          </p:nvSpPr>
          <p:spPr>
            <a:xfrm>
              <a:off x="7293642" y="3571214"/>
              <a:ext cx="376720" cy="265522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9937376" y="4395618"/>
            <a:ext cx="181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>
                <a:latin typeface="Century Gothic" panose="020B0502020202020204" pitchFamily="34" charset="0"/>
              </a:rPr>
              <a:t>Lo ordenamos por antigüedad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5672450" y="3931511"/>
            <a:ext cx="3998340" cy="2805878"/>
            <a:chOff x="5672450" y="3931511"/>
            <a:chExt cx="3998340" cy="2805878"/>
          </a:xfrm>
        </p:grpSpPr>
        <p:sp>
          <p:nvSpPr>
            <p:cNvPr id="11" name="CuadroTexto 10"/>
            <p:cNvSpPr txBox="1"/>
            <p:nvPr/>
          </p:nvSpPr>
          <p:spPr>
            <a:xfrm>
              <a:off x="5973152" y="3931511"/>
              <a:ext cx="1497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>
                  <a:latin typeface="Century Gothic" panose="020B0502020202020204" pitchFamily="34" charset="0"/>
                </a:rPr>
                <a:t>Subir la foto</a:t>
              </a: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72450" y="4303077"/>
              <a:ext cx="3998340" cy="2434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8" name="Flecha arriba 47"/>
            <p:cNvSpPr/>
            <p:nvPr/>
          </p:nvSpPr>
          <p:spPr>
            <a:xfrm>
              <a:off x="6533555" y="6335457"/>
              <a:ext cx="376720" cy="265522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" name="Grupo 63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65" name="Forma libre 64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Forma libre 65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Forma libre 66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Forma libre 67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9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6" descr="internet, line, web icon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8" descr="text, wrap icon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3" name="Grupo 72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75" name="Imagen 74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6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Arco 76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78" name="Elipse 77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79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" name="Forma libre 81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83" name="Forma libre 82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84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5" name="Conector angular 84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Elipse 85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87" name="Conector angular 86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Elipse 87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74" name="Picture 20" descr="bulb, idea, light ico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CuadroTexto 6"/>
          <p:cNvSpPr txBox="1"/>
          <p:nvPr/>
        </p:nvSpPr>
        <p:spPr>
          <a:xfrm>
            <a:off x="9902241" y="6163188"/>
            <a:ext cx="18533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>
                <a:latin typeface="Century Gothic" panose="020B0502020202020204" pitchFamily="34" charset="0"/>
                <a:hlinkClick r:id="rId19"/>
              </a:rPr>
              <a:t>Acceso a otras imágenes</a:t>
            </a:r>
            <a:endParaRPr lang="es-ES_tradnl" sz="105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46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5909089" y="1531932"/>
            <a:ext cx="4305300" cy="2380132"/>
            <a:chOff x="5909089" y="1531932"/>
            <a:chExt cx="4305300" cy="238013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9089" y="1531932"/>
              <a:ext cx="4305300" cy="2343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8" name="Flecha arriba 47"/>
            <p:cNvSpPr/>
            <p:nvPr/>
          </p:nvSpPr>
          <p:spPr>
            <a:xfrm>
              <a:off x="6582082" y="3646542"/>
              <a:ext cx="376720" cy="265522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7154525" y="3492191"/>
            <a:ext cx="2634112" cy="3365809"/>
            <a:chOff x="7154525" y="3492191"/>
            <a:chExt cx="2634112" cy="336580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4525" y="3492191"/>
              <a:ext cx="2634112" cy="3365809"/>
            </a:xfrm>
            <a:prstGeom prst="rect">
              <a:avLst/>
            </a:prstGeom>
          </p:spPr>
        </p:pic>
        <p:sp>
          <p:nvSpPr>
            <p:cNvPr id="64" name="Flecha arriba 63"/>
            <p:cNvSpPr/>
            <p:nvPr/>
          </p:nvSpPr>
          <p:spPr>
            <a:xfrm>
              <a:off x="8283221" y="3800556"/>
              <a:ext cx="376720" cy="265522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999" y="4066078"/>
            <a:ext cx="2412721" cy="3359152"/>
          </a:xfrm>
          <a:prstGeom prst="rect">
            <a:avLst/>
          </a:prstGeom>
        </p:spPr>
      </p:pic>
      <p:grpSp>
        <p:nvGrpSpPr>
          <p:cNvPr id="65" name="Grupo 64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66" name="Forma libre 65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Forma libre 66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Forma libre 67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Forma libre 68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0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6" descr="internet, line, web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8" descr="text, wrap icon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upo 73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76" name="Imagen 75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7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Arco 77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79" name="Elipse 78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0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Forma libre 82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84" name="Forma libre 83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85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6" name="Conector angular 85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Elipse 86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88" name="Conector angular 87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Elipse 88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75" name="Picture 20" descr="bulb, idea, light icon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upo 36"/>
          <p:cNvGrpSpPr/>
          <p:nvPr/>
        </p:nvGrpSpPr>
        <p:grpSpPr>
          <a:xfrm>
            <a:off x="344774" y="1908167"/>
            <a:ext cx="5557473" cy="4381979"/>
            <a:chOff x="344774" y="1908167"/>
            <a:chExt cx="5557473" cy="4381979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44774" y="2262618"/>
              <a:ext cx="2332308" cy="402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" name="Llamada ovalada 39"/>
            <p:cNvSpPr/>
            <p:nvPr/>
          </p:nvSpPr>
          <p:spPr>
            <a:xfrm flipH="1">
              <a:off x="1999750" y="1908167"/>
              <a:ext cx="3902497" cy="1590681"/>
            </a:xfrm>
            <a:prstGeom prst="wedgeEllipseCallout">
              <a:avLst>
                <a:gd name="adj1" fmla="val 51930"/>
                <a:gd name="adj2" fmla="val 9157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>
                  <a:solidFill>
                    <a:schemeClr val="tx1"/>
                  </a:solidFill>
                  <a:latin typeface="Century Gothic" panose="020B0502020202020204" pitchFamily="34" charset="0"/>
                </a:rPr>
                <a:t>Vamos a descubrir si una foto es verdadera o ha sido manipulada</a:t>
              </a:r>
            </a:p>
          </p:txBody>
        </p:sp>
      </p:grpSp>
      <p:pic>
        <p:nvPicPr>
          <p:cNvPr id="41" name="Imagen 40">
            <a:hlinkClick r:id="rId17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4542">
            <a:off x="2801432" y="3555153"/>
            <a:ext cx="2549858" cy="295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upo 7"/>
          <p:cNvGrpSpPr/>
          <p:nvPr/>
        </p:nvGrpSpPr>
        <p:grpSpPr>
          <a:xfrm>
            <a:off x="9699174" y="1993166"/>
            <a:ext cx="2704947" cy="1724252"/>
            <a:chOff x="9699174" y="1993166"/>
            <a:chExt cx="2704947" cy="1724252"/>
          </a:xfrm>
        </p:grpSpPr>
        <p:sp>
          <p:nvSpPr>
            <p:cNvPr id="7" name="Elipse 6"/>
            <p:cNvSpPr/>
            <p:nvPr/>
          </p:nvSpPr>
          <p:spPr>
            <a:xfrm>
              <a:off x="9699174" y="1993166"/>
              <a:ext cx="2704947" cy="172425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0085185" y="2168752"/>
              <a:ext cx="21068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>
                  <a:latin typeface="Century Gothic" panose="020B0502020202020204" pitchFamily="34" charset="0"/>
                </a:rPr>
                <a:t>Picamos en la más antigua en</a:t>
              </a:r>
            </a:p>
            <a:p>
              <a:r>
                <a:rPr lang="es-ES" sz="1600" b="1" i="1">
                  <a:latin typeface="Century Gothic" panose="020B0502020202020204" pitchFamily="34" charset="0"/>
                </a:rPr>
                <a:t>Compare Match</a:t>
              </a:r>
            </a:p>
            <a:p>
              <a:r>
                <a:rPr lang="es-ES" sz="1600">
                  <a:latin typeface="Century Gothic" panose="020B0502020202020204" pitchFamily="34" charset="0"/>
                </a:rPr>
                <a:t>Para comprobar lo que ha cambiado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63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o 64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66" name="Forma libre 65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Forma libre 66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Forma libre 67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Forma libre 68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0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upo 73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76" name="Imagen 75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7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Arco 77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79" name="Elipse 78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0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Forma libre 82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84" name="Forma libre 83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85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6" name="Conector angular 85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Elipse 86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88" name="Conector angular 87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Elipse 88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75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4774" y="2262618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Llamada ovalada 39"/>
          <p:cNvSpPr/>
          <p:nvPr/>
        </p:nvSpPr>
        <p:spPr>
          <a:xfrm flipH="1">
            <a:off x="1999750" y="1908167"/>
            <a:ext cx="3902497" cy="1590681"/>
          </a:xfrm>
          <a:prstGeom prst="wedgeEllipseCallout">
            <a:avLst>
              <a:gd name="adj1" fmla="val 51930"/>
              <a:gd name="adj2" fmla="val 91575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¿Más información para comprobar? Nos fijamos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4698" y="382444"/>
            <a:ext cx="4414906" cy="623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2502999" y="3498848"/>
            <a:ext cx="2101763" cy="279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Llamada ovalada 42"/>
          <p:cNvSpPr/>
          <p:nvPr/>
        </p:nvSpPr>
        <p:spPr>
          <a:xfrm flipH="1">
            <a:off x="4475995" y="3204111"/>
            <a:ext cx="2919887" cy="1530967"/>
          </a:xfrm>
          <a:prstGeom prst="wedgeEllipseCallout">
            <a:avLst>
              <a:gd name="adj1" fmla="val 65143"/>
              <a:gd name="adj2" fmla="val 3077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¿Será cierta esta foto?</a:t>
            </a:r>
          </a:p>
        </p:txBody>
      </p:sp>
    </p:spTree>
    <p:extLst>
      <p:ext uri="{BB962C8B-B14F-4D97-AF65-F5344CB8AC3E}">
        <p14:creationId xmlns:p14="http://schemas.microsoft.com/office/powerpoint/2010/main" val="22219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o 64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66" name="Forma libre 65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Forma libre 66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Forma libre 67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Forma libre 68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0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upo 73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76" name="Imagen 75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7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Arco 77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79" name="Elipse 78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0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Forma libre 82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84" name="Forma libre 83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85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6" name="Conector angular 85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Elipse 86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88" name="Conector angular 87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Elipse 88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75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4774" y="2262618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Llamada ovalada 39"/>
          <p:cNvSpPr/>
          <p:nvPr/>
        </p:nvSpPr>
        <p:spPr>
          <a:xfrm flipH="1">
            <a:off x="1999750" y="1908167"/>
            <a:ext cx="3902497" cy="1590681"/>
          </a:xfrm>
          <a:prstGeom prst="wedgeEllipseCallout">
            <a:avLst>
              <a:gd name="adj1" fmla="val 51930"/>
              <a:gd name="adj2" fmla="val 91575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La figura que se forma  con el sol se llama lemniscata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4698" y="382444"/>
            <a:ext cx="4414906" cy="623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5498486" y="3971323"/>
            <a:ext cx="2101763" cy="279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Llamada ovalada 32"/>
          <p:cNvSpPr/>
          <p:nvPr/>
        </p:nvSpPr>
        <p:spPr>
          <a:xfrm flipH="1">
            <a:off x="2100011" y="4099156"/>
            <a:ext cx="3802236" cy="2625461"/>
          </a:xfrm>
          <a:prstGeom prst="wedgeEllipseCallout">
            <a:avLst>
              <a:gd name="adj1" fmla="val 51168"/>
              <a:gd name="adj2" fmla="val -4776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Está formada por un total de 48 foto del sol sobrepuestas. Hechas durante un año, una vez a la semana el mismo sitio y hora. El punto más alto se el inicio del verano y la más baja el inicio del invierno</a:t>
            </a:r>
          </a:p>
        </p:txBody>
      </p:sp>
    </p:spTree>
    <p:extLst>
      <p:ext uri="{BB962C8B-B14F-4D97-AF65-F5344CB8AC3E}">
        <p14:creationId xmlns:p14="http://schemas.microsoft.com/office/powerpoint/2010/main" val="194556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978" y="1265201"/>
            <a:ext cx="7277100" cy="5381625"/>
          </a:xfrm>
          <a:prstGeom prst="rect">
            <a:avLst/>
          </a:prstGeom>
        </p:spPr>
      </p:pic>
      <p:grpSp>
        <p:nvGrpSpPr>
          <p:cNvPr id="65" name="Grupo 64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66" name="Forma libre 65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Forma libre 66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Forma libre 67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Forma libre 68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0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16" descr="internet, line, web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18" descr="text, wrap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upo 73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76" name="Imagen 75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7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Arco 77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79" name="Elipse 78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0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Forma libre 82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84" name="Forma libre 83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85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6" name="Conector angular 85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Elipse 86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88" name="Conector angular 87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Elipse 88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75" name="Picture 20" descr="bulb, idea, light ico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-742418" y="2257363"/>
            <a:ext cx="2563476" cy="41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Llamada ovalada 33"/>
          <p:cNvSpPr/>
          <p:nvPr/>
        </p:nvSpPr>
        <p:spPr>
          <a:xfrm flipH="1">
            <a:off x="1785027" y="1949510"/>
            <a:ext cx="1989003" cy="1423028"/>
          </a:xfrm>
          <a:prstGeom prst="wedgeEllipseCallout">
            <a:avLst>
              <a:gd name="adj1" fmla="val 89551"/>
              <a:gd name="adj2" fmla="val 9928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Hay algo… No sé, no sé ¿?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22301" y="3372538"/>
            <a:ext cx="2161398" cy="3732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Llamada ovalada 35"/>
          <p:cNvSpPr/>
          <p:nvPr/>
        </p:nvSpPr>
        <p:spPr>
          <a:xfrm flipH="1">
            <a:off x="3617119" y="2768112"/>
            <a:ext cx="2179334" cy="1830782"/>
          </a:xfrm>
          <a:prstGeom prst="wedgeEllipseCallout">
            <a:avLst>
              <a:gd name="adj1" fmla="val 94487"/>
              <a:gd name="adj2" fmla="val 7211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¿Si miramos</a:t>
            </a:r>
          </a:p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el mapa y por dónde sale el sol?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7730" y="143467"/>
            <a:ext cx="2619055" cy="3697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Conector recto de flecha 3"/>
          <p:cNvCxnSpPr/>
          <p:nvPr/>
        </p:nvCxnSpPr>
        <p:spPr>
          <a:xfrm flipV="1">
            <a:off x="6048143" y="3424739"/>
            <a:ext cx="1332651" cy="2382803"/>
          </a:xfrm>
          <a:prstGeom prst="straightConnector1">
            <a:avLst/>
          </a:prstGeom>
          <a:ln w="152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5748418" y="5824586"/>
            <a:ext cx="1332651" cy="402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/>
              <a:t>Dirección de la foto</a:t>
            </a:r>
          </a:p>
        </p:txBody>
      </p:sp>
      <p:sp>
        <p:nvSpPr>
          <p:cNvPr id="43" name="Llamada ovalada 42"/>
          <p:cNvSpPr/>
          <p:nvPr/>
        </p:nvSpPr>
        <p:spPr>
          <a:xfrm flipH="1">
            <a:off x="3670288" y="4570019"/>
            <a:ext cx="2179334" cy="1830782"/>
          </a:xfrm>
          <a:prstGeom prst="wedgeEllipseCallout">
            <a:avLst>
              <a:gd name="adj1" fmla="val 90673"/>
              <a:gd name="adj2" fmla="val -2475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¿Por dónde sale el sol?</a:t>
            </a:r>
          </a:p>
        </p:txBody>
      </p:sp>
    </p:spTree>
    <p:extLst>
      <p:ext uri="{BB962C8B-B14F-4D97-AF65-F5344CB8AC3E}">
        <p14:creationId xmlns:p14="http://schemas.microsoft.com/office/powerpoint/2010/main" val="126220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7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71376" y="2106229"/>
            <a:ext cx="5299889" cy="4561220"/>
            <a:chOff x="171376" y="2106229"/>
            <a:chExt cx="5299889" cy="45612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171376" y="2639921"/>
              <a:ext cx="2332308" cy="402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Llamada ovalada 30"/>
            <p:cNvSpPr/>
            <p:nvPr/>
          </p:nvSpPr>
          <p:spPr>
            <a:xfrm flipH="1">
              <a:off x="1970275" y="2106229"/>
              <a:ext cx="3500990" cy="1590681"/>
            </a:xfrm>
            <a:prstGeom prst="wedgeEllipseCallout">
              <a:avLst>
                <a:gd name="adj1" fmla="val 51930"/>
                <a:gd name="adj2" fmla="val 9157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>
                  <a:solidFill>
                    <a:schemeClr val="tx1"/>
                  </a:solidFill>
                  <a:latin typeface="Century Gothic" panose="020B0502020202020204" pitchFamily="34" charset="0"/>
                </a:rPr>
                <a:t>¿Quién es quién en la distribución de información en Internet?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5569382" y="3567187"/>
            <a:ext cx="6471848" cy="1041887"/>
            <a:chOff x="5569382" y="3567187"/>
            <a:chExt cx="6471848" cy="1041887"/>
          </a:xfrm>
        </p:grpSpPr>
        <p:sp>
          <p:nvSpPr>
            <p:cNvPr id="65" name="CuadroTexto 64"/>
            <p:cNvSpPr txBox="1"/>
            <p:nvPr/>
          </p:nvSpPr>
          <p:spPr>
            <a:xfrm>
              <a:off x="6604069" y="3567187"/>
              <a:ext cx="4770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>
                  <a:solidFill>
                    <a:srgbClr val="92D050"/>
                  </a:solidFill>
                  <a:latin typeface="Century Gothic" panose="020B0502020202020204" pitchFamily="34" charset="0"/>
                </a:rPr>
                <a:t>ADMINISTRADOR (WEBMASTER)</a:t>
              </a:r>
            </a:p>
          </p:txBody>
        </p:sp>
        <p:pic>
          <p:nvPicPr>
            <p:cNvPr id="2054" name="Picture 6" descr="tools, webmaster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997" y="3647473"/>
              <a:ext cx="812990" cy="812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6706262" y="3962743"/>
              <a:ext cx="5334968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400" b="0" i="0" u="none" strike="noStrike" cap="none" normalizeH="0" baseline="0">
                  <a:ln>
                    <a:noFill/>
                  </a:ln>
                  <a:solidFill>
                    <a:srgbClr val="212121"/>
                  </a:solidFill>
                  <a:effectLst/>
                  <a:latin typeface="Century Gothic" panose="020B0502020202020204" pitchFamily="34" charset="0"/>
                </a:rPr>
                <a:t>Decide todo el contenido incluido en el sitio web, por lo que es responsable de todo lo que está en el sitio (incluso los comentarios escritos por los usuarios)</a:t>
              </a:r>
              <a:r>
                <a:rPr kumimoji="0" lang="es-ES" altLang="es-E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rPr>
                <a:t> </a:t>
              </a:r>
            </a:p>
          </p:txBody>
        </p:sp>
        <p:pic>
          <p:nvPicPr>
            <p:cNvPr id="68" name="Picture 16" descr="male, men, mens, room, toilet icon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382" y="3747065"/>
              <a:ext cx="507861" cy="722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o 3"/>
          <p:cNvGrpSpPr/>
          <p:nvPr/>
        </p:nvGrpSpPr>
        <p:grpSpPr>
          <a:xfrm>
            <a:off x="5513890" y="2255718"/>
            <a:ext cx="6777750" cy="1338982"/>
            <a:chOff x="5513890" y="2255718"/>
            <a:chExt cx="6777750" cy="1338982"/>
          </a:xfrm>
        </p:grpSpPr>
        <p:sp>
          <p:nvSpPr>
            <p:cNvPr id="3" name="CuadroTexto 2"/>
            <p:cNvSpPr txBox="1"/>
            <p:nvPr/>
          </p:nvSpPr>
          <p:spPr>
            <a:xfrm>
              <a:off x="6549362" y="2255718"/>
              <a:ext cx="5742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>
                  <a:solidFill>
                    <a:srgbClr val="2E75B6"/>
                  </a:solidFill>
                  <a:latin typeface="Century Gothic" panose="020B0502020202020204" pitchFamily="34" charset="0"/>
                </a:rPr>
                <a:t>PROVEEDOR DE ALOJAMIENTO (HOST)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6555961" y="2640593"/>
              <a:ext cx="56862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S" sz="1400">
                  <a:latin typeface="Century Gothic" panose="020B0502020202020204" pitchFamily="34" charset="0"/>
                </a:rPr>
                <a:t>Es el responsable de que el sitio de internet sea accesible al público. Él puede hacerse cargo de la distribución e incluso el contenido de la página (en este caso, también se convierte en autor)</a:t>
              </a:r>
            </a:p>
          </p:txBody>
        </p:sp>
        <p:pic>
          <p:nvPicPr>
            <p:cNvPr id="2050" name="Picture 2" descr="cloud, database, host, hosting, server, settings, share ic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7041" y="2289424"/>
              <a:ext cx="837398" cy="837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6" descr="male, men, mens, room, toilet icon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890" y="2400553"/>
              <a:ext cx="507861" cy="722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o 6"/>
          <p:cNvGrpSpPr/>
          <p:nvPr/>
        </p:nvGrpSpPr>
        <p:grpSpPr>
          <a:xfrm>
            <a:off x="5552303" y="4757684"/>
            <a:ext cx="6715149" cy="878528"/>
            <a:chOff x="5552303" y="4757684"/>
            <a:chExt cx="6715149" cy="878528"/>
          </a:xfrm>
        </p:grpSpPr>
        <p:sp>
          <p:nvSpPr>
            <p:cNvPr id="66" name="CuadroTexto 65"/>
            <p:cNvSpPr txBox="1"/>
            <p:nvPr/>
          </p:nvSpPr>
          <p:spPr>
            <a:xfrm>
              <a:off x="6604069" y="4757684"/>
              <a:ext cx="12346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>
                  <a:solidFill>
                    <a:schemeClr val="accent2">
                      <a:lumMod val="75000"/>
                    </a:schemeClr>
                  </a:solidFill>
                  <a:latin typeface="Century Gothic" panose="020B0502020202020204" pitchFamily="34" charset="0"/>
                </a:rPr>
                <a:t>EDITOR</a:t>
              </a: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6657219" y="5112992"/>
              <a:ext cx="56102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400">
                  <a:latin typeface="Century Gothic" panose="020B0502020202020204" pitchFamily="34" charset="0"/>
                </a:rPr>
                <a:t>Pone a disposición de los  usuarios la información en un espacio web tanto para almacenar, para crear o publicar</a:t>
              </a:r>
            </a:p>
          </p:txBody>
        </p:sp>
        <p:pic>
          <p:nvPicPr>
            <p:cNvPr id="2064" name="Picture 16" descr="male, men, mens, room, toilet icon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2303" y="4861989"/>
              <a:ext cx="507861" cy="722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as, document, save ic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654" y="4911810"/>
              <a:ext cx="709991" cy="709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/>
          <p:cNvGrpSpPr/>
          <p:nvPr/>
        </p:nvGrpSpPr>
        <p:grpSpPr>
          <a:xfrm>
            <a:off x="5570270" y="5777574"/>
            <a:ext cx="6643295" cy="1028210"/>
            <a:chOff x="5570270" y="5777574"/>
            <a:chExt cx="6643295" cy="1028210"/>
          </a:xfrm>
        </p:grpSpPr>
        <p:sp>
          <p:nvSpPr>
            <p:cNvPr id="67" name="CuadroTexto 66"/>
            <p:cNvSpPr txBox="1"/>
            <p:nvPr/>
          </p:nvSpPr>
          <p:spPr>
            <a:xfrm>
              <a:off x="6595324" y="5777574"/>
              <a:ext cx="1200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b="1">
                  <a:solidFill>
                    <a:srgbClr val="DB297C"/>
                  </a:solidFill>
                  <a:latin typeface="Century Gothic" panose="020B0502020202020204" pitchFamily="34" charset="0"/>
                </a:rPr>
                <a:t>AUTOR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719446" y="6239239"/>
              <a:ext cx="5494119" cy="4308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altLang="es-ES" sz="1400" b="0" i="0" u="none" strike="noStrike" cap="none" normalizeH="0" baseline="0">
                  <a:ln>
                    <a:noFill/>
                  </a:ln>
                  <a:solidFill>
                    <a:srgbClr val="212121"/>
                  </a:solidFill>
                  <a:effectLst/>
                  <a:latin typeface="Century Gothic" panose="020B0502020202020204" pitchFamily="34" charset="0"/>
                </a:rPr>
                <a:t>Es el creador de la información,</a:t>
              </a:r>
              <a:r>
                <a:rPr kumimoji="0" lang="es-ES" altLang="es-ES" sz="1400" b="0" i="0" u="none" strike="noStrike" cap="none" normalizeH="0">
                  <a:ln>
                    <a:noFill/>
                  </a:ln>
                  <a:solidFill>
                    <a:srgbClr val="212121"/>
                  </a:solidFill>
                  <a:effectLst/>
                  <a:latin typeface="Century Gothic" panose="020B0502020202020204" pitchFamily="34" charset="0"/>
                </a:rPr>
                <a:t> </a:t>
              </a:r>
              <a:r>
                <a:rPr kumimoji="0" lang="es-ES" altLang="es-ES" sz="1400" b="0" i="0" u="none" strike="noStrike" cap="none" normalizeH="0" baseline="0">
                  <a:ln>
                    <a:noFill/>
                  </a:ln>
                  <a:solidFill>
                    <a:srgbClr val="212121"/>
                  </a:solidFill>
                  <a:effectLst/>
                  <a:latin typeface="Century Gothic" panose="020B0502020202020204" pitchFamily="34" charset="0"/>
                </a:rPr>
                <a:t> está detrás de las ideas como la forma. Es el responsable de lo que ha creado</a:t>
              </a:r>
              <a:endParaRPr kumimoji="0" lang="es-ES" altLang="es-E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endParaRPr>
            </a:p>
          </p:txBody>
        </p:sp>
        <p:pic>
          <p:nvPicPr>
            <p:cNvPr id="2062" name="Picture 14" descr="author, document, text, write ic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363" y="5847355"/>
              <a:ext cx="958428" cy="958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16" descr="male, men, mens, room, toilet icon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270" y="6026734"/>
              <a:ext cx="507861" cy="722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227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815323">
            <a:off x="436310" y="2057190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¿Es verdad lo que encontramos en la web_ - CuriosaMente T2E5-B3Z6wI2Ds7A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97037" y="1175951"/>
            <a:ext cx="7875826" cy="522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/>
          <p:cNvSpPr/>
          <p:nvPr/>
        </p:nvSpPr>
        <p:spPr>
          <a:xfrm>
            <a:off x="3525230" y="1134621"/>
            <a:ext cx="7966316" cy="704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3294608" y="1212441"/>
            <a:ext cx="8196938" cy="77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/>
          <p:cNvSpPr/>
          <p:nvPr/>
        </p:nvSpPr>
        <p:spPr>
          <a:xfrm>
            <a:off x="3525230" y="5731342"/>
            <a:ext cx="7947634" cy="669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66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5990655" y="2036443"/>
            <a:ext cx="4564587" cy="37702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s-ES" sz="23900" b="1">
                <a:solidFill>
                  <a:schemeClr val="accent1">
                    <a:lumMod val="75000"/>
                  </a:schemeClr>
                </a:solidFill>
                <a:latin typeface="Cooper Black" panose="0208090404030B020404" pitchFamily="18" charset="0"/>
              </a:rPr>
              <a:t>@</a:t>
            </a:r>
          </a:p>
        </p:txBody>
      </p:sp>
      <p:sp>
        <p:nvSpPr>
          <p:cNvPr id="4" name="Llamada ovalada 3"/>
          <p:cNvSpPr/>
          <p:nvPr/>
        </p:nvSpPr>
        <p:spPr>
          <a:xfrm>
            <a:off x="3422927" y="1318492"/>
            <a:ext cx="3738894" cy="2225907"/>
          </a:xfrm>
          <a:prstGeom prst="wedgeEllipseCallout">
            <a:avLst>
              <a:gd name="adj1" fmla="val 54497"/>
              <a:gd name="adj2" fmla="val 69140"/>
            </a:avLst>
          </a:prstGeom>
          <a:solidFill>
            <a:srgbClr val="2E75B6">
              <a:alpha val="68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>
                <a:solidFill>
                  <a:schemeClr val="bg1"/>
                </a:solidFill>
                <a:latin typeface="Curlz MT" panose="04040404050702020202" pitchFamily="82" charset="0"/>
              </a:rPr>
              <a:t>Leyendas urbanas</a:t>
            </a:r>
          </a:p>
        </p:txBody>
      </p:sp>
      <p:sp>
        <p:nvSpPr>
          <p:cNvPr id="48" name="Llamada ovalada 47"/>
          <p:cNvSpPr/>
          <p:nvPr/>
        </p:nvSpPr>
        <p:spPr>
          <a:xfrm rot="21058809">
            <a:off x="8883142" y="471229"/>
            <a:ext cx="2988697" cy="1887794"/>
          </a:xfrm>
          <a:prstGeom prst="wedgeEllipseCallout">
            <a:avLst>
              <a:gd name="adj1" fmla="val -112360"/>
              <a:gd name="adj2" fmla="val 90821"/>
            </a:avLst>
          </a:prstGeom>
          <a:solidFill>
            <a:srgbClr val="EFC2D7">
              <a:alpha val="7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>
                <a:solidFill>
                  <a:schemeClr val="tx1"/>
                </a:solidFill>
                <a:latin typeface="Bradley Hand ITC" panose="03070402050302030203" pitchFamily="66" charset="0"/>
              </a:rPr>
              <a:t>Rumores</a:t>
            </a:r>
          </a:p>
        </p:txBody>
      </p:sp>
      <p:sp>
        <p:nvSpPr>
          <p:cNvPr id="5" name="Llamada rectangular redondeada 4"/>
          <p:cNvSpPr/>
          <p:nvPr/>
        </p:nvSpPr>
        <p:spPr>
          <a:xfrm rot="20265811">
            <a:off x="6417591" y="5423549"/>
            <a:ext cx="2067454" cy="1026527"/>
          </a:xfrm>
          <a:prstGeom prst="wedgeRoundRectCallout">
            <a:avLst>
              <a:gd name="adj1" fmla="val 27108"/>
              <a:gd name="adj2" fmla="val -154219"/>
              <a:gd name="adj3" fmla="val 16667"/>
            </a:avLst>
          </a:prstGeom>
          <a:solidFill>
            <a:srgbClr val="F6B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i="1">
                <a:solidFill>
                  <a:schemeClr val="tx1"/>
                </a:solidFill>
                <a:latin typeface="Lucida Handwriting" panose="03010101010101010101" pitchFamily="66" charset="0"/>
              </a:rPr>
              <a:t>Mensajes</a:t>
            </a:r>
          </a:p>
          <a:p>
            <a:pPr algn="ctr"/>
            <a:r>
              <a:rPr lang="es-ES" i="1">
                <a:solidFill>
                  <a:schemeClr val="tx1"/>
                </a:solidFill>
                <a:latin typeface="Lucida Handwriting" panose="03010101010101010101" pitchFamily="66" charset="0"/>
              </a:rPr>
              <a:t>encadenados</a:t>
            </a:r>
          </a:p>
        </p:txBody>
      </p:sp>
      <p:sp>
        <p:nvSpPr>
          <p:cNvPr id="55" name="Llamada ovalada 54"/>
          <p:cNvSpPr/>
          <p:nvPr/>
        </p:nvSpPr>
        <p:spPr>
          <a:xfrm rot="314013">
            <a:off x="8867214" y="3519466"/>
            <a:ext cx="2443619" cy="1459386"/>
          </a:xfrm>
          <a:prstGeom prst="wedgeEllipseCallout">
            <a:avLst>
              <a:gd name="adj1" fmla="val -111615"/>
              <a:gd name="adj2" fmla="val 3154"/>
            </a:avLst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err="1">
                <a:solidFill>
                  <a:schemeClr val="tx1"/>
                </a:solidFill>
                <a:latin typeface="Kristen ITC" panose="03050502040202030202" pitchFamily="66" charset="0"/>
              </a:rPr>
              <a:t>Hoax</a:t>
            </a:r>
            <a:endParaRPr lang="es-ES" sz="3600" b="1">
              <a:solidFill>
                <a:schemeClr val="tx1"/>
              </a:solidFill>
              <a:latin typeface="Kristen ITC" panose="03050502040202030202" pitchFamily="66" charset="0"/>
            </a:endParaRPr>
          </a:p>
        </p:txBody>
      </p:sp>
      <p:sp>
        <p:nvSpPr>
          <p:cNvPr id="56" name="Llamada rectangular redondeada 55"/>
          <p:cNvSpPr/>
          <p:nvPr/>
        </p:nvSpPr>
        <p:spPr>
          <a:xfrm>
            <a:off x="2986793" y="4566420"/>
            <a:ext cx="2441291" cy="1446706"/>
          </a:xfrm>
          <a:prstGeom prst="wedgeRoundRectCallout">
            <a:avLst>
              <a:gd name="adj1" fmla="val 118857"/>
              <a:gd name="adj2" fmla="val -89667"/>
              <a:gd name="adj3" fmla="val 16667"/>
            </a:avLst>
          </a:prstGeom>
          <a:solidFill>
            <a:srgbClr val="DB297C">
              <a:alpha val="52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1">
                <a:solidFill>
                  <a:schemeClr val="tx1"/>
                </a:solidFill>
                <a:latin typeface="Script MT Bold" panose="03040602040607080904" pitchFamily="66" charset="0"/>
              </a:rPr>
              <a:t>Timos</a:t>
            </a:r>
          </a:p>
          <a:p>
            <a:pPr algn="ctr"/>
            <a:r>
              <a:rPr lang="es-ES" sz="3600" b="1" i="1">
                <a:solidFill>
                  <a:schemeClr val="tx1"/>
                </a:solidFill>
                <a:latin typeface="Script MT Bold" panose="03040602040607080904" pitchFamily="66" charset="0"/>
              </a:rPr>
              <a:t>Estafas</a:t>
            </a: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815323">
            <a:off x="436310" y="2057190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Llamada ovalada 58"/>
          <p:cNvSpPr/>
          <p:nvPr/>
        </p:nvSpPr>
        <p:spPr>
          <a:xfrm rot="21058809">
            <a:off x="8759412" y="4853551"/>
            <a:ext cx="3409670" cy="1887794"/>
          </a:xfrm>
          <a:prstGeom prst="wedgeEllipseCallout">
            <a:avLst>
              <a:gd name="adj1" fmla="val -74031"/>
              <a:gd name="adj2" fmla="val -100170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>
                <a:solidFill>
                  <a:schemeClr val="tx1"/>
                </a:solidFill>
                <a:latin typeface="Bradley Hand ITC" panose="03070402050302030203" pitchFamily="66" charset="0"/>
              </a:rPr>
              <a:t>False </a:t>
            </a:r>
            <a:r>
              <a:rPr lang="es-ES" sz="4000" b="1" err="1">
                <a:solidFill>
                  <a:schemeClr val="tx1"/>
                </a:solidFill>
                <a:latin typeface="Bradley Hand ITC" panose="03070402050302030203" pitchFamily="66" charset="0"/>
              </a:rPr>
              <a:t>flag</a:t>
            </a:r>
            <a:endParaRPr lang="es-ES" sz="4000" b="1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0" name="Llamada ovalada 59"/>
          <p:cNvSpPr/>
          <p:nvPr/>
        </p:nvSpPr>
        <p:spPr>
          <a:xfrm rot="21058809">
            <a:off x="6623779" y="-204275"/>
            <a:ext cx="2988697" cy="1887794"/>
          </a:xfrm>
          <a:prstGeom prst="wedgeEllipseCallout">
            <a:avLst>
              <a:gd name="adj1" fmla="val -48770"/>
              <a:gd name="adj2" fmla="val 154264"/>
            </a:avLst>
          </a:prstGeom>
          <a:solidFill>
            <a:srgbClr val="00B0F0">
              <a:alpha val="7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err="1">
                <a:solidFill>
                  <a:schemeClr val="tx1"/>
                </a:solidFill>
                <a:latin typeface="Forte" panose="03060902040502070203" pitchFamily="66" charset="0"/>
              </a:rPr>
              <a:t>fake</a:t>
            </a:r>
            <a:endParaRPr lang="es-ES" sz="4400" b="1"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  <p:sp>
        <p:nvSpPr>
          <p:cNvPr id="37" name="Llamada ovalada 36"/>
          <p:cNvSpPr/>
          <p:nvPr/>
        </p:nvSpPr>
        <p:spPr>
          <a:xfrm rot="20785524">
            <a:off x="9155680" y="2366284"/>
            <a:ext cx="2443619" cy="1459386"/>
          </a:xfrm>
          <a:prstGeom prst="wedgeEllipseCallout">
            <a:avLst>
              <a:gd name="adj1" fmla="val -111615"/>
              <a:gd name="adj2" fmla="val 3154"/>
            </a:avLst>
          </a:prstGeom>
          <a:solidFill>
            <a:srgbClr val="0070C0">
              <a:alpha val="7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>
                <a:solidFill>
                  <a:schemeClr val="tx1"/>
                </a:solidFill>
                <a:latin typeface="Harlow Solid Italic" panose="04030604020F02020D02" pitchFamily="82" charset="0"/>
              </a:rPr>
              <a:t>Bulo</a:t>
            </a:r>
          </a:p>
        </p:txBody>
      </p:sp>
    </p:spTree>
    <p:extLst>
      <p:ext uri="{BB962C8B-B14F-4D97-AF65-F5344CB8AC3E}">
        <p14:creationId xmlns:p14="http://schemas.microsoft.com/office/powerpoint/2010/main" val="305768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8" grpId="0" animBg="1"/>
      <p:bldP spid="5" grpId="0" animBg="1"/>
      <p:bldP spid="55" grpId="0" animBg="1"/>
      <p:bldP spid="56" grpId="0" animBg="1"/>
      <p:bldP spid="59" grpId="0" animBg="1"/>
      <p:bldP spid="60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815323">
            <a:off x="436310" y="2057190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bu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28950" y="1642538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39" name="Forma libre 38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Forma libre 39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Forma libre 40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Forma libre 41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3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upo 46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50" name="Imagen 49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1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Arco 51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53" name="Elipse 52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54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Forma libre 56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58" name="Forma libre 57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59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0" name="Conector angular 59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Elipse 60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62" name="Conector angular 61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Elipse 62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49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40733" y="2347984"/>
            <a:ext cx="4026716" cy="4351196"/>
            <a:chOff x="1069686" y="2128177"/>
            <a:chExt cx="4026716" cy="4351196"/>
          </a:xfrm>
        </p:grpSpPr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764094" y="2128177"/>
              <a:ext cx="2332308" cy="402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1434887" flipH="1">
              <a:off x="1069686" y="2197940"/>
              <a:ext cx="2719478" cy="4281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0" name="Llamada ovalada 69"/>
          <p:cNvSpPr/>
          <p:nvPr/>
        </p:nvSpPr>
        <p:spPr>
          <a:xfrm flipH="1">
            <a:off x="4252742" y="1659415"/>
            <a:ext cx="4778299" cy="2097186"/>
          </a:xfrm>
          <a:prstGeom prst="wedgeEllipseCallout">
            <a:avLst>
              <a:gd name="adj1" fmla="val 72797"/>
              <a:gd name="adj2" fmla="val 60844"/>
            </a:avLst>
          </a:prstGeom>
          <a:solidFill>
            <a:srgbClr val="D8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>
                <a:solidFill>
                  <a:schemeClr val="tx1"/>
                </a:solidFill>
                <a:latin typeface="Century Gothic" panose="020B0502020202020204" pitchFamily="34" charset="0"/>
              </a:rPr>
              <a:t>Somos dos personajes creados </a:t>
            </a:r>
            <a:r>
              <a:rPr lang="es-ES" sz="1400" b="1">
                <a:solidFill>
                  <a:schemeClr val="tx1"/>
                </a:solidFill>
                <a:latin typeface="Century Gothic" panose="020B0502020202020204" pitchFamily="34" charset="0"/>
              </a:rPr>
              <a:t>Simón “</a:t>
            </a:r>
            <a:r>
              <a:rPr lang="es-ES" sz="1400" b="1" err="1">
                <a:solidFill>
                  <a:schemeClr val="tx1"/>
                </a:solidFill>
                <a:latin typeface="Century Gothic" panose="020B0502020202020204" pitchFamily="34" charset="0"/>
              </a:rPr>
              <a:t>Gee</a:t>
            </a:r>
            <a:r>
              <a:rPr lang="es-ES" sz="1400" b="1">
                <a:solidFill>
                  <a:schemeClr val="tx1"/>
                </a:solidFill>
                <a:latin typeface="Century Gothic" panose="020B0502020202020204" pitchFamily="34" charset="0"/>
              </a:rPr>
              <a:t>” </a:t>
            </a:r>
            <a:r>
              <a:rPr lang="es-ES" sz="1400" b="1" err="1">
                <a:solidFill>
                  <a:schemeClr val="tx1"/>
                </a:solidFill>
                <a:latin typeface="Century Gothic" panose="020B0502020202020204" pitchFamily="34" charset="0"/>
              </a:rPr>
              <a:t>Giraudot</a:t>
            </a:r>
            <a:r>
              <a:rPr lang="es-ES" sz="1400">
                <a:solidFill>
                  <a:schemeClr val="tx1"/>
                </a:solidFill>
                <a:latin typeface="Century Gothic" panose="020B0502020202020204" pitchFamily="34" charset="0"/>
              </a:rPr>
              <a:t> distribuidos  bajo licencia</a:t>
            </a:r>
          </a:p>
          <a:p>
            <a:pPr algn="ctr"/>
            <a:r>
              <a:rPr lang="es-ES" sz="1400" b="1" err="1">
                <a:solidFill>
                  <a:schemeClr val="tx1"/>
                </a:solidFill>
                <a:latin typeface="Century Gothic" panose="020B0502020202020204" pitchFamily="34" charset="0"/>
              </a:rPr>
              <a:t>Creative</a:t>
            </a:r>
            <a:r>
              <a:rPr lang="es-ES" sz="1400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S" sz="1400" b="1" err="1">
                <a:solidFill>
                  <a:schemeClr val="tx1"/>
                </a:solidFill>
                <a:latin typeface="Century Gothic" panose="020B0502020202020204" pitchFamily="34" charset="0"/>
              </a:rPr>
              <a:t>Commons</a:t>
            </a:r>
            <a:r>
              <a:rPr lang="es-ES" sz="1400" b="1">
                <a:solidFill>
                  <a:schemeClr val="tx1"/>
                </a:solidFill>
                <a:latin typeface="Century Gothic" panose="020B0502020202020204" pitchFamily="34" charset="0"/>
              </a:rPr>
              <a:t> BY-SA</a:t>
            </a:r>
          </a:p>
        </p:txBody>
      </p:sp>
      <p:sp>
        <p:nvSpPr>
          <p:cNvPr id="71" name="Llamada ovalada 70"/>
          <p:cNvSpPr/>
          <p:nvPr/>
        </p:nvSpPr>
        <p:spPr>
          <a:xfrm flipH="1">
            <a:off x="4417525" y="3351783"/>
            <a:ext cx="4495505" cy="1607079"/>
          </a:xfrm>
          <a:prstGeom prst="wedgeEllipseCallout">
            <a:avLst>
              <a:gd name="adj1" fmla="val 77949"/>
              <a:gd name="adj2" fmla="val -10008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>
                <a:solidFill>
                  <a:schemeClr val="tx1"/>
                </a:solidFill>
                <a:latin typeface="Century Gothic" panose="020B0502020202020204" pitchFamily="34" charset="0"/>
              </a:rPr>
              <a:t>Os vamos a acompañar en esta presentación del GT del Plan de Apoyo TICA sobre…..</a:t>
            </a:r>
          </a:p>
        </p:txBody>
      </p:sp>
      <p:sp>
        <p:nvSpPr>
          <p:cNvPr id="72" name="Llamada ovalada 71"/>
          <p:cNvSpPr/>
          <p:nvPr/>
        </p:nvSpPr>
        <p:spPr>
          <a:xfrm flipH="1">
            <a:off x="4299514" y="4768433"/>
            <a:ext cx="4425656" cy="1607079"/>
          </a:xfrm>
          <a:prstGeom prst="wedgeEllipseCallout">
            <a:avLst>
              <a:gd name="adj1" fmla="val 76152"/>
              <a:gd name="adj2" fmla="val -8769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>
                <a:solidFill>
                  <a:schemeClr val="tx1"/>
                </a:solidFill>
                <a:latin typeface="Century Gothic" panose="020B0502020202020204" pitchFamily="34" charset="0"/>
              </a:rPr>
              <a:t>¿fiabilidad de la información en Internet?</a:t>
            </a:r>
          </a:p>
        </p:txBody>
      </p:sp>
    </p:spTree>
    <p:extLst>
      <p:ext uri="{BB962C8B-B14F-4D97-AF65-F5344CB8AC3E}">
        <p14:creationId xmlns:p14="http://schemas.microsoft.com/office/powerpoint/2010/main" val="140576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 flipH="1">
            <a:off x="-26510" y="2253026"/>
            <a:ext cx="3192965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lamada de nube 2"/>
          <p:cNvSpPr/>
          <p:nvPr/>
        </p:nvSpPr>
        <p:spPr>
          <a:xfrm>
            <a:off x="1868725" y="1301338"/>
            <a:ext cx="3910512" cy="1347785"/>
          </a:xfrm>
          <a:prstGeom prst="cloudCallout">
            <a:avLst>
              <a:gd name="adj1" fmla="val -52579"/>
              <a:gd name="adj2" fmla="val 122681"/>
            </a:avLst>
          </a:prstGeom>
          <a:solidFill>
            <a:srgbClr val="EDB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i="1">
                <a:solidFill>
                  <a:srgbClr val="393939"/>
                </a:solidFill>
                <a:latin typeface="Century Gothic" panose="020B0502020202020204" pitchFamily="34" charset="0"/>
              </a:rPr>
              <a:t>“Windows 10 podrá correr en tabletas y móviles Android”</a:t>
            </a:r>
          </a:p>
        </p:txBody>
      </p:sp>
      <p:sp>
        <p:nvSpPr>
          <p:cNvPr id="4" name="Elipse 3"/>
          <p:cNvSpPr/>
          <p:nvPr/>
        </p:nvSpPr>
        <p:spPr>
          <a:xfrm>
            <a:off x="3129986" y="3663942"/>
            <a:ext cx="3097781" cy="2393577"/>
          </a:xfrm>
          <a:prstGeom prst="ellipse">
            <a:avLst/>
          </a:prstGeom>
          <a:solidFill>
            <a:srgbClr val="2E75B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Century Gothic" panose="020B0502020202020204" pitchFamily="34" charset="0"/>
              </a:rPr>
              <a:t>Es una información que no se ha confirmado ni comprobado</a:t>
            </a:r>
          </a:p>
        </p:txBody>
      </p:sp>
      <p:sp>
        <p:nvSpPr>
          <p:cNvPr id="32" name="Elipse 31"/>
          <p:cNvSpPr/>
          <p:nvPr/>
        </p:nvSpPr>
        <p:spPr>
          <a:xfrm>
            <a:off x="5779237" y="3295527"/>
            <a:ext cx="3781621" cy="2311897"/>
          </a:xfrm>
          <a:prstGeom prst="ellipse">
            <a:avLst/>
          </a:prstGeom>
          <a:solidFill>
            <a:srgbClr val="D8EAC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Century Gothic" panose="020B0502020202020204" pitchFamily="34" charset="0"/>
              </a:rPr>
              <a:t>A veces se difunden rumores para preparar una noticia, desinformar o comprobar como reaccionarían si fuera noticia</a:t>
            </a:r>
          </a:p>
        </p:txBody>
      </p:sp>
      <p:sp>
        <p:nvSpPr>
          <p:cNvPr id="33" name="Elipse 32"/>
          <p:cNvSpPr/>
          <p:nvPr/>
        </p:nvSpPr>
        <p:spPr>
          <a:xfrm>
            <a:off x="8438392" y="1975230"/>
            <a:ext cx="3298326" cy="1504974"/>
          </a:xfrm>
          <a:prstGeom prst="ellipse">
            <a:avLst/>
          </a:prstGeom>
          <a:solidFill>
            <a:srgbClr val="FFF5B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Century Gothic" panose="020B0502020202020204" pitchFamily="34" charset="0"/>
              </a:rPr>
              <a:t>En ocasiones son malentendidos o errores</a:t>
            </a:r>
          </a:p>
        </p:txBody>
      </p:sp>
      <p:sp>
        <p:nvSpPr>
          <p:cNvPr id="34" name="Elipse 33"/>
          <p:cNvSpPr/>
          <p:nvPr/>
        </p:nvSpPr>
        <p:spPr>
          <a:xfrm>
            <a:off x="7911695" y="5079985"/>
            <a:ext cx="3298326" cy="150497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Century Gothic" panose="020B0502020202020204" pitchFamily="34" charset="0"/>
              </a:rPr>
              <a:t>Hay rumores que se convierten después en noticia.</a:t>
            </a:r>
          </a:p>
        </p:txBody>
      </p:sp>
      <p:sp>
        <p:nvSpPr>
          <p:cNvPr id="36" name="Elipse 35"/>
          <p:cNvSpPr/>
          <p:nvPr/>
        </p:nvSpPr>
        <p:spPr>
          <a:xfrm>
            <a:off x="8371779" y="502323"/>
            <a:ext cx="3298326" cy="1504974"/>
          </a:xfrm>
          <a:prstGeom prst="ellipse">
            <a:avLst/>
          </a:prstGeom>
          <a:solidFill>
            <a:srgbClr val="DB297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bg1"/>
                </a:solidFill>
                <a:latin typeface="Century Gothic" panose="020B0502020202020204" pitchFamily="34" charset="0"/>
              </a:rPr>
              <a:t>Pueden tener graves consecuencias</a:t>
            </a:r>
          </a:p>
        </p:txBody>
      </p:sp>
      <p:sp>
        <p:nvSpPr>
          <p:cNvPr id="38" name="Llamada de nube 37"/>
          <p:cNvSpPr/>
          <p:nvPr/>
        </p:nvSpPr>
        <p:spPr>
          <a:xfrm>
            <a:off x="2273871" y="2212301"/>
            <a:ext cx="6080915" cy="1436361"/>
          </a:xfrm>
          <a:prstGeom prst="cloudCallout">
            <a:avLst>
              <a:gd name="adj1" fmla="val -79636"/>
              <a:gd name="adj2" fmla="val 7271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>
                <a:solidFill>
                  <a:srgbClr val="393939"/>
                </a:solidFill>
                <a:latin typeface="Century Gothic" panose="020B0502020202020204" pitchFamily="34" charset="0"/>
              </a:rPr>
              <a:t>¿UN RUMOR?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560858" y="6323349"/>
            <a:ext cx="25619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>
                <a:latin typeface="Century Gothic" panose="020B0502020202020204" pitchFamily="34" charset="0"/>
              </a:rPr>
              <a:t>“El rumor la antesala de la noticia”</a:t>
            </a:r>
          </a:p>
        </p:txBody>
      </p:sp>
    </p:spTree>
    <p:extLst>
      <p:ext uri="{BB962C8B-B14F-4D97-AF65-F5344CB8AC3E}">
        <p14:creationId xmlns:p14="http://schemas.microsoft.com/office/powerpoint/2010/main" val="31293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2" grpId="0" animBg="1"/>
      <p:bldP spid="33" grpId="0" animBg="1"/>
      <p:bldP spid="34" grpId="0" animBg="1"/>
      <p:bldP spid="36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 flipH="1">
            <a:off x="-87356" y="2216527"/>
            <a:ext cx="3192965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lamada de nube 2"/>
          <p:cNvSpPr/>
          <p:nvPr/>
        </p:nvSpPr>
        <p:spPr>
          <a:xfrm>
            <a:off x="2119077" y="1375053"/>
            <a:ext cx="4143455" cy="1928797"/>
          </a:xfrm>
          <a:prstGeom prst="cloudCallout">
            <a:avLst>
              <a:gd name="adj1" fmla="val -46223"/>
              <a:gd name="adj2" fmla="val 6935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i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S" sz="1600" i="1">
                <a:solidFill>
                  <a:schemeClr val="bg1"/>
                </a:solidFill>
                <a:latin typeface="Century Gothic" panose="020B0502020202020204" pitchFamily="34" charset="0"/>
              </a:rPr>
              <a:t>“El cuerpo de Walt Disney está </a:t>
            </a:r>
            <a:r>
              <a:rPr lang="es-ES" sz="1600" i="1" err="1">
                <a:solidFill>
                  <a:schemeClr val="bg1"/>
                </a:solidFill>
                <a:latin typeface="Century Gothic" panose="020B0502020202020204" pitchFamily="34" charset="0"/>
              </a:rPr>
              <a:t>crionizado</a:t>
            </a:r>
            <a:r>
              <a:rPr lang="es-ES" sz="1600" i="1">
                <a:solidFill>
                  <a:schemeClr val="bg1"/>
                </a:solidFill>
                <a:latin typeface="Century Gothic" panose="020B0502020202020204" pitchFamily="34" charset="0"/>
              </a:rPr>
              <a:t> (congelado) hasta que tenga cura la enfermedad de la que murió”</a:t>
            </a:r>
          </a:p>
        </p:txBody>
      </p:sp>
      <p:sp>
        <p:nvSpPr>
          <p:cNvPr id="4" name="Elipse 3"/>
          <p:cNvSpPr/>
          <p:nvPr/>
        </p:nvSpPr>
        <p:spPr>
          <a:xfrm>
            <a:off x="3617073" y="4464990"/>
            <a:ext cx="3734328" cy="168710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Circulan entre la gran mayoría de la gente como si fuera  real aunque no lo sea</a:t>
            </a:r>
          </a:p>
        </p:txBody>
      </p:sp>
      <p:sp>
        <p:nvSpPr>
          <p:cNvPr id="32" name="Elipse 31"/>
          <p:cNvSpPr/>
          <p:nvPr/>
        </p:nvSpPr>
        <p:spPr>
          <a:xfrm>
            <a:off x="7703304" y="3715821"/>
            <a:ext cx="3781621" cy="2311897"/>
          </a:xfrm>
          <a:prstGeom prst="ellipse">
            <a:avLst/>
          </a:prstGeom>
          <a:solidFill>
            <a:srgbClr val="D8EAC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Century Gothic" panose="020B0502020202020204" pitchFamily="34" charset="0"/>
              </a:rPr>
              <a:t>A veces son exageraciones con datos contradictorios y confusos</a:t>
            </a:r>
          </a:p>
        </p:txBody>
      </p:sp>
      <p:sp>
        <p:nvSpPr>
          <p:cNvPr id="36" name="Elipse 35"/>
          <p:cNvSpPr/>
          <p:nvPr/>
        </p:nvSpPr>
        <p:spPr>
          <a:xfrm>
            <a:off x="7818608" y="1925287"/>
            <a:ext cx="3298326" cy="1504974"/>
          </a:xfrm>
          <a:prstGeom prst="ellipse">
            <a:avLst/>
          </a:prstGeom>
          <a:solidFill>
            <a:srgbClr val="DB297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bg1"/>
                </a:solidFill>
                <a:latin typeface="Century Gothic" panose="020B0502020202020204" pitchFamily="34" charset="0"/>
              </a:rPr>
              <a:t>Algunas leyendas son falsas otras parten de algo real</a:t>
            </a:r>
          </a:p>
        </p:txBody>
      </p:sp>
      <p:sp>
        <p:nvSpPr>
          <p:cNvPr id="2" name="Llamada de nube 1"/>
          <p:cNvSpPr/>
          <p:nvPr/>
        </p:nvSpPr>
        <p:spPr>
          <a:xfrm>
            <a:off x="2759109" y="3092198"/>
            <a:ext cx="5450257" cy="774834"/>
          </a:xfrm>
          <a:prstGeom prst="cloudCallout">
            <a:avLst>
              <a:gd name="adj1" fmla="val -61634"/>
              <a:gd name="adj2" fmla="val 1443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>
                <a:solidFill>
                  <a:schemeClr val="tx1"/>
                </a:solidFill>
                <a:latin typeface="Century Gothic" panose="020B0502020202020204" pitchFamily="34" charset="0"/>
              </a:rPr>
              <a:t>¿Leyenda Urbana?</a:t>
            </a:r>
          </a:p>
        </p:txBody>
      </p:sp>
      <p:sp>
        <p:nvSpPr>
          <p:cNvPr id="33" name="Llamada de nube 32"/>
          <p:cNvSpPr/>
          <p:nvPr/>
        </p:nvSpPr>
        <p:spPr>
          <a:xfrm>
            <a:off x="2953656" y="3867032"/>
            <a:ext cx="2825992" cy="774834"/>
          </a:xfrm>
          <a:prstGeom prst="cloudCallout">
            <a:avLst>
              <a:gd name="adj1" fmla="val -76663"/>
              <a:gd name="adj2" fmla="val -66766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>
                <a:solidFill>
                  <a:schemeClr val="tx1"/>
                </a:solidFill>
                <a:latin typeface="Century Gothic" panose="020B0502020202020204" pitchFamily="34" charset="0"/>
              </a:rPr>
              <a:t>¿Un mito?</a:t>
            </a:r>
          </a:p>
        </p:txBody>
      </p:sp>
    </p:spTree>
    <p:extLst>
      <p:ext uri="{BB962C8B-B14F-4D97-AF65-F5344CB8AC3E}">
        <p14:creationId xmlns:p14="http://schemas.microsoft.com/office/powerpoint/2010/main" val="414420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2" grpId="0" animBg="1"/>
      <p:bldP spid="36" grpId="0" animBg="1"/>
      <p:bldP spid="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234" y="1202427"/>
            <a:ext cx="3753858" cy="5616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 flipH="1">
            <a:off x="-26510" y="2253026"/>
            <a:ext cx="3192965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lamada de nube 2"/>
          <p:cNvSpPr/>
          <p:nvPr/>
        </p:nvSpPr>
        <p:spPr>
          <a:xfrm>
            <a:off x="913891" y="473880"/>
            <a:ext cx="3438416" cy="1642723"/>
          </a:xfrm>
          <a:prstGeom prst="cloudCallout">
            <a:avLst>
              <a:gd name="adj1" fmla="val -25859"/>
              <a:gd name="adj2" fmla="val 15460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i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S" sz="2800">
                <a:solidFill>
                  <a:schemeClr val="tx1"/>
                </a:solidFill>
                <a:latin typeface="Century Gothic" panose="020B0502020202020204" pitchFamily="34" charset="0"/>
              </a:rPr>
              <a:t>¿Será un </a:t>
            </a:r>
            <a:r>
              <a:rPr lang="es-ES" sz="2800" err="1">
                <a:solidFill>
                  <a:schemeClr val="tx1"/>
                </a:solidFill>
                <a:latin typeface="Century Gothic" panose="020B0502020202020204" pitchFamily="34" charset="0"/>
              </a:rPr>
              <a:t>hoax</a:t>
            </a:r>
            <a:r>
              <a:rPr lang="es-ES" sz="280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" name="Elipse 3"/>
          <p:cNvSpPr/>
          <p:nvPr/>
        </p:nvSpPr>
        <p:spPr>
          <a:xfrm>
            <a:off x="8581711" y="622238"/>
            <a:ext cx="3289977" cy="146569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Contienen un Pásalo! Compártelo! Reenvíalo! Avisa a tus amigos y familiares</a:t>
            </a:r>
          </a:p>
        </p:txBody>
      </p:sp>
      <p:sp>
        <p:nvSpPr>
          <p:cNvPr id="32" name="Elipse 31"/>
          <p:cNvSpPr/>
          <p:nvPr/>
        </p:nvSpPr>
        <p:spPr>
          <a:xfrm>
            <a:off x="6993813" y="3761220"/>
            <a:ext cx="3781621" cy="2311897"/>
          </a:xfrm>
          <a:prstGeom prst="ellipse">
            <a:avLst/>
          </a:prstGeom>
          <a:solidFill>
            <a:srgbClr val="D8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Century Gothic" panose="020B0502020202020204" pitchFamily="34" charset="0"/>
              </a:rPr>
              <a:t>No tienen firma. Y si la tienen es un nombre ficticio que es fácilmente comprobable</a:t>
            </a:r>
          </a:p>
        </p:txBody>
      </p:sp>
      <p:sp>
        <p:nvSpPr>
          <p:cNvPr id="36" name="Elipse 35"/>
          <p:cNvSpPr/>
          <p:nvPr/>
        </p:nvSpPr>
        <p:spPr>
          <a:xfrm rot="20651291">
            <a:off x="4702743" y="4583282"/>
            <a:ext cx="3298326" cy="2135696"/>
          </a:xfrm>
          <a:prstGeom prst="ellipse">
            <a:avLst/>
          </a:prstGeom>
          <a:solidFill>
            <a:srgbClr val="DB2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Century Gothic" panose="020B0502020202020204" pitchFamily="34" charset="0"/>
              </a:rPr>
              <a:t>Es noticia falsa que  intenta hacer creer a un grupo de personas que algo falso es real.</a:t>
            </a:r>
            <a:endParaRPr lang="es-E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20912" y="7373333"/>
            <a:ext cx="38656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>
                <a:latin typeface="Century Gothic" panose="020B0502020202020204" pitchFamily="34" charset="0"/>
              </a:rPr>
              <a:t>Utilizan nombres de organismos o empresas existentes para dar credibilidad al mensaje</a:t>
            </a:r>
          </a:p>
        </p:txBody>
      </p:sp>
      <p:sp>
        <p:nvSpPr>
          <p:cNvPr id="41" name="Elipse 40"/>
          <p:cNvSpPr/>
          <p:nvPr/>
        </p:nvSpPr>
        <p:spPr>
          <a:xfrm>
            <a:off x="5483930" y="2846480"/>
            <a:ext cx="3097781" cy="143544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No tienen fecha y son atemporales</a:t>
            </a:r>
          </a:p>
        </p:txBody>
      </p:sp>
      <p:sp>
        <p:nvSpPr>
          <p:cNvPr id="42" name="Elipse 41"/>
          <p:cNvSpPr/>
          <p:nvPr/>
        </p:nvSpPr>
        <p:spPr>
          <a:xfrm>
            <a:off x="6799798" y="1715655"/>
            <a:ext cx="3097781" cy="14354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Suele estar escrito en  primera persona</a:t>
            </a:r>
          </a:p>
        </p:txBody>
      </p:sp>
      <p:sp>
        <p:nvSpPr>
          <p:cNvPr id="45" name="Elipse 44"/>
          <p:cNvSpPr/>
          <p:nvPr/>
        </p:nvSpPr>
        <p:spPr>
          <a:xfrm>
            <a:off x="8787712" y="2570950"/>
            <a:ext cx="3363207" cy="16033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bg1"/>
                </a:solidFill>
                <a:latin typeface="Century Gothic" panose="020B0502020202020204" pitchFamily="34" charset="0"/>
              </a:rPr>
              <a:t>Se utilizan nombres de organismos o empresas existentes para dar credibilidad al mensaje</a:t>
            </a:r>
          </a:p>
        </p:txBody>
      </p:sp>
    </p:spTree>
    <p:extLst>
      <p:ext uri="{BB962C8B-B14F-4D97-AF65-F5344CB8AC3E}">
        <p14:creationId xmlns:p14="http://schemas.microsoft.com/office/powerpoint/2010/main" val="30127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32" grpId="0" animBg="1"/>
      <p:bldP spid="36" grpId="0" animBg="1"/>
      <p:bldP spid="41" grpId="0" animBg="1"/>
      <p:bldP spid="42" grpId="0" animBg="1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 flipH="1">
            <a:off x="-26510" y="2253026"/>
            <a:ext cx="3192965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lamada de nube 2"/>
          <p:cNvSpPr/>
          <p:nvPr/>
        </p:nvSpPr>
        <p:spPr>
          <a:xfrm>
            <a:off x="1868726" y="1430745"/>
            <a:ext cx="1626824" cy="1155294"/>
          </a:xfrm>
          <a:prstGeom prst="cloudCallout">
            <a:avLst>
              <a:gd name="adj1" fmla="val -46223"/>
              <a:gd name="adj2" fmla="val 693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i="1">
                <a:solidFill>
                  <a:schemeClr val="tx1"/>
                </a:solidFill>
                <a:latin typeface="Century Gothic" panose="020B0502020202020204" pitchFamily="34" charset="0"/>
              </a:rPr>
              <a:t>¿?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20912" y="7373333"/>
            <a:ext cx="38656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>
                <a:latin typeface="Century Gothic" panose="020B0502020202020204" pitchFamily="34" charset="0"/>
              </a:rPr>
              <a:t>Utilizan nombres de organismos o empresas existentes para dar credibilidad al mensaje</a:t>
            </a:r>
          </a:p>
        </p:txBody>
      </p:sp>
      <p:pic>
        <p:nvPicPr>
          <p:cNvPr id="2" name="Spam y Hoaxes - Engaños por Internet-TeX9zU8g5H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09597" y="1609818"/>
            <a:ext cx="8136302" cy="457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7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395" y="4639634"/>
            <a:ext cx="2905551" cy="1976414"/>
          </a:xfrm>
          <a:prstGeom prst="rect">
            <a:avLst/>
          </a:prstGeom>
        </p:spPr>
      </p:pic>
      <p:pic>
        <p:nvPicPr>
          <p:cNvPr id="2050" name="Picture 2" descr="Resultado de imagen de false fl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6891">
            <a:off x="4377537" y="1556116"/>
            <a:ext cx="2933700" cy="30480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 flipH="1">
            <a:off x="-26510" y="2253026"/>
            <a:ext cx="3192965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lamada de nube 2"/>
          <p:cNvSpPr/>
          <p:nvPr/>
        </p:nvSpPr>
        <p:spPr>
          <a:xfrm>
            <a:off x="1868726" y="1430744"/>
            <a:ext cx="3438416" cy="1642723"/>
          </a:xfrm>
          <a:prstGeom prst="cloudCallout">
            <a:avLst>
              <a:gd name="adj1" fmla="val -46223"/>
              <a:gd name="adj2" fmla="val 693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i="1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S" sz="2400">
                <a:solidFill>
                  <a:schemeClr val="tx1"/>
                </a:solidFill>
                <a:latin typeface="Century Gothic" panose="020B0502020202020204" pitchFamily="34" charset="0"/>
              </a:rPr>
              <a:t>¿FALSE FLAG </a:t>
            </a:r>
            <a:r>
              <a:rPr lang="es-ES">
                <a:solidFill>
                  <a:schemeClr val="tx1"/>
                </a:solidFill>
                <a:latin typeface="Century Gothic" panose="020B0502020202020204" pitchFamily="34" charset="0"/>
              </a:rPr>
              <a:t>(falsa bandera)</a:t>
            </a:r>
            <a:r>
              <a:rPr lang="es-ES" sz="240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2" name="Elipse 31"/>
          <p:cNvSpPr/>
          <p:nvPr/>
        </p:nvSpPr>
        <p:spPr>
          <a:xfrm>
            <a:off x="5944163" y="3759057"/>
            <a:ext cx="3194522" cy="17537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Century Gothic" panose="020B0502020202020204" pitchFamily="34" charset="0"/>
              </a:rPr>
              <a:t>La finalidad es cambiar la opinión de la gente</a:t>
            </a:r>
          </a:p>
        </p:txBody>
      </p:sp>
      <p:sp>
        <p:nvSpPr>
          <p:cNvPr id="36" name="Elipse 35"/>
          <p:cNvSpPr/>
          <p:nvPr/>
        </p:nvSpPr>
        <p:spPr>
          <a:xfrm rot="21442830">
            <a:off x="3100755" y="4264048"/>
            <a:ext cx="3298326" cy="213569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Century Gothic" panose="020B0502020202020204" pitchFamily="34" charset="0"/>
              </a:rPr>
              <a:t>Son noticias reales que aparentan que han sido ocasionados por otros a los reales causantes.</a:t>
            </a:r>
            <a:endParaRPr lang="es-E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Elipse 36"/>
          <p:cNvSpPr/>
          <p:nvPr/>
        </p:nvSpPr>
        <p:spPr>
          <a:xfrm rot="21072883">
            <a:off x="7135840" y="2096597"/>
            <a:ext cx="3194522" cy="17537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bg1"/>
                </a:solidFill>
                <a:latin typeface="Century Gothic" panose="020B0502020202020204" pitchFamily="34" charset="0"/>
              </a:rPr>
              <a:t>…o un beneficio personal o comercial  o político</a:t>
            </a:r>
          </a:p>
        </p:txBody>
      </p:sp>
    </p:spTree>
    <p:extLst>
      <p:ext uri="{BB962C8B-B14F-4D97-AF65-F5344CB8AC3E}">
        <p14:creationId xmlns:p14="http://schemas.microsoft.com/office/powerpoint/2010/main" val="160715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6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uadroTexto 23"/>
          <p:cNvSpPr txBox="1"/>
          <p:nvPr/>
        </p:nvSpPr>
        <p:spPr>
          <a:xfrm>
            <a:off x="2716150" y="2515805"/>
            <a:ext cx="3915985" cy="3785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2400">
                <a:latin typeface="Arial Narrow" panose="020B0606020202030204" pitchFamily="34" charset="0"/>
              </a:rPr>
              <a:t>Pon mucha atención, si recibes esto te van a quitar un beso de los labios y el jueves será el mejor día de tu vida y si cortas la cadena te irá mal el resto de tu vida (estén o no desconectados) tienes que enviarlo a 10 personas en 10 minutos, i si te lo devuelven más de dos personas es porque te aman.</a:t>
            </a:r>
          </a:p>
        </p:txBody>
      </p:sp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 flipH="1">
            <a:off x="-26510" y="2253026"/>
            <a:ext cx="3192965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lamada de nube 2"/>
          <p:cNvSpPr/>
          <p:nvPr/>
        </p:nvSpPr>
        <p:spPr>
          <a:xfrm>
            <a:off x="1814535" y="1430744"/>
            <a:ext cx="3438416" cy="1642723"/>
          </a:xfrm>
          <a:prstGeom prst="cloudCallout">
            <a:avLst>
              <a:gd name="adj1" fmla="val -46223"/>
              <a:gd name="adj2" fmla="val 69350"/>
            </a:avLst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>
                <a:solidFill>
                  <a:schemeClr val="bg1"/>
                </a:solidFill>
                <a:latin typeface="Century Gothic" panose="020B0502020202020204" pitchFamily="34" charset="0"/>
              </a:rPr>
              <a:t>¿Será una cadena?</a:t>
            </a:r>
          </a:p>
        </p:txBody>
      </p:sp>
      <p:sp>
        <p:nvSpPr>
          <p:cNvPr id="32" name="Elipse 31"/>
          <p:cNvSpPr/>
          <p:nvPr/>
        </p:nvSpPr>
        <p:spPr>
          <a:xfrm>
            <a:off x="5779922" y="3349777"/>
            <a:ext cx="3194522" cy="17537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Century Gothic" panose="020B0502020202020204" pitchFamily="34" charset="0"/>
              </a:rPr>
              <a:t>Prometen buena suerte o terribles consecuencias si se rompe la cadena</a:t>
            </a:r>
          </a:p>
        </p:txBody>
      </p:sp>
      <p:sp>
        <p:nvSpPr>
          <p:cNvPr id="36" name="Elipse 35"/>
          <p:cNvSpPr/>
          <p:nvPr/>
        </p:nvSpPr>
        <p:spPr>
          <a:xfrm rot="21262216">
            <a:off x="4178366" y="4610046"/>
            <a:ext cx="3298326" cy="2135696"/>
          </a:xfrm>
          <a:prstGeom prst="ellipse">
            <a:avLst/>
          </a:prstGeom>
          <a:solidFill>
            <a:schemeClr val="accent4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Century Gothic" panose="020B0502020202020204" pitchFamily="34" charset="0"/>
              </a:rPr>
              <a:t>Son mensajes que se reenvían de unos a otros</a:t>
            </a:r>
            <a:endParaRPr lang="es-E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Elipse 36"/>
          <p:cNvSpPr/>
          <p:nvPr/>
        </p:nvSpPr>
        <p:spPr>
          <a:xfrm rot="20581068">
            <a:off x="5911513" y="1689679"/>
            <a:ext cx="3194522" cy="1753750"/>
          </a:xfrm>
          <a:prstGeom prst="ellipse">
            <a:avLst/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bg1"/>
                </a:solidFill>
                <a:latin typeface="Century Gothic" panose="020B0502020202020204" pitchFamily="34" charset="0"/>
              </a:rPr>
              <a:t>la finalidad puede ser desde un mero entrenamiento hasta la difusión de virus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9871108" y="6357134"/>
            <a:ext cx="1334158" cy="429415"/>
            <a:chOff x="9871108" y="6357134"/>
            <a:chExt cx="1334158" cy="429415"/>
          </a:xfrm>
        </p:grpSpPr>
        <p:cxnSp>
          <p:nvCxnSpPr>
            <p:cNvPr id="7" name="Conector recto 6"/>
            <p:cNvCxnSpPr/>
            <p:nvPr/>
          </p:nvCxnSpPr>
          <p:spPr>
            <a:xfrm flipV="1">
              <a:off x="10528738" y="6357134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 flipH="1" flipV="1">
              <a:off x="10231232" y="6368674"/>
              <a:ext cx="289333" cy="39191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/>
            <p:cNvCxnSpPr/>
            <p:nvPr/>
          </p:nvCxnSpPr>
          <p:spPr>
            <a:xfrm flipV="1">
              <a:off x="10528737" y="6357134"/>
              <a:ext cx="280076" cy="41499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 flipH="1" flipV="1">
              <a:off x="9871108" y="6374443"/>
              <a:ext cx="65763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 flipV="1">
              <a:off x="10528738" y="6374443"/>
              <a:ext cx="676528" cy="412106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o 3"/>
          <p:cNvGrpSpPr/>
          <p:nvPr/>
        </p:nvGrpSpPr>
        <p:grpSpPr>
          <a:xfrm>
            <a:off x="9574419" y="5924835"/>
            <a:ext cx="1934575" cy="578507"/>
            <a:chOff x="9574419" y="5924835"/>
            <a:chExt cx="1934575" cy="578507"/>
          </a:xfrm>
        </p:grpSpPr>
        <p:cxnSp>
          <p:nvCxnSpPr>
            <p:cNvPr id="60" name="Conector recto 59"/>
            <p:cNvCxnSpPr/>
            <p:nvPr/>
          </p:nvCxnSpPr>
          <p:spPr>
            <a:xfrm flipV="1">
              <a:off x="9861800" y="5947913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/>
            <p:cNvCxnSpPr/>
            <p:nvPr/>
          </p:nvCxnSpPr>
          <p:spPr>
            <a:xfrm flipH="1" flipV="1">
              <a:off x="9704874" y="5947913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/>
            <p:nvPr/>
          </p:nvCxnSpPr>
          <p:spPr>
            <a:xfrm flipV="1">
              <a:off x="9869974" y="5947913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/>
            <p:cNvCxnSpPr/>
            <p:nvPr/>
          </p:nvCxnSpPr>
          <p:spPr>
            <a:xfrm flipH="1" flipV="1">
              <a:off x="9574419" y="5965222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/>
            <p:cNvCxnSpPr/>
            <p:nvPr/>
          </p:nvCxnSpPr>
          <p:spPr>
            <a:xfrm flipV="1">
              <a:off x="9884685" y="5965222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/>
            <p:cNvCxnSpPr/>
            <p:nvPr/>
          </p:nvCxnSpPr>
          <p:spPr>
            <a:xfrm flipV="1">
              <a:off x="11221295" y="5939259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/>
            <p:cNvCxnSpPr/>
            <p:nvPr/>
          </p:nvCxnSpPr>
          <p:spPr>
            <a:xfrm flipH="1" flipV="1">
              <a:off x="11064369" y="5939259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/>
            <p:cNvCxnSpPr/>
            <p:nvPr/>
          </p:nvCxnSpPr>
          <p:spPr>
            <a:xfrm flipV="1">
              <a:off x="11229469" y="5939259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/>
            <p:cNvCxnSpPr/>
            <p:nvPr/>
          </p:nvCxnSpPr>
          <p:spPr>
            <a:xfrm flipH="1" flipV="1">
              <a:off x="10933914" y="5956568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95"/>
            <p:cNvCxnSpPr/>
            <p:nvPr/>
          </p:nvCxnSpPr>
          <p:spPr>
            <a:xfrm flipV="1">
              <a:off x="11244180" y="5956568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cto 96"/>
            <p:cNvCxnSpPr/>
            <p:nvPr/>
          </p:nvCxnSpPr>
          <p:spPr>
            <a:xfrm flipV="1">
              <a:off x="10235917" y="5924835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cto 97"/>
            <p:cNvCxnSpPr/>
            <p:nvPr/>
          </p:nvCxnSpPr>
          <p:spPr>
            <a:xfrm flipH="1" flipV="1">
              <a:off x="10078991" y="5924835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cto 98"/>
            <p:cNvCxnSpPr/>
            <p:nvPr/>
          </p:nvCxnSpPr>
          <p:spPr>
            <a:xfrm flipV="1">
              <a:off x="10244091" y="5924835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cto 99"/>
            <p:cNvCxnSpPr/>
            <p:nvPr/>
          </p:nvCxnSpPr>
          <p:spPr>
            <a:xfrm flipH="1" flipV="1">
              <a:off x="9948535" y="5942144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cto 100"/>
            <p:cNvCxnSpPr/>
            <p:nvPr/>
          </p:nvCxnSpPr>
          <p:spPr>
            <a:xfrm flipV="1">
              <a:off x="10258802" y="5942144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cto 101"/>
            <p:cNvCxnSpPr/>
            <p:nvPr/>
          </p:nvCxnSpPr>
          <p:spPr>
            <a:xfrm flipV="1">
              <a:off x="10531789" y="5951328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102"/>
            <p:cNvCxnSpPr/>
            <p:nvPr/>
          </p:nvCxnSpPr>
          <p:spPr>
            <a:xfrm flipH="1" flipV="1">
              <a:off x="10374863" y="5951328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/>
            <p:cNvCxnSpPr/>
            <p:nvPr/>
          </p:nvCxnSpPr>
          <p:spPr>
            <a:xfrm flipV="1">
              <a:off x="10539963" y="5951328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/>
            <p:cNvCxnSpPr/>
            <p:nvPr/>
          </p:nvCxnSpPr>
          <p:spPr>
            <a:xfrm flipH="1" flipV="1">
              <a:off x="10244407" y="5968637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105"/>
            <p:cNvCxnSpPr/>
            <p:nvPr/>
          </p:nvCxnSpPr>
          <p:spPr>
            <a:xfrm flipV="1">
              <a:off x="10554674" y="5968637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cto 106"/>
            <p:cNvCxnSpPr/>
            <p:nvPr/>
          </p:nvCxnSpPr>
          <p:spPr>
            <a:xfrm flipV="1">
              <a:off x="10812731" y="5936904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cto 107"/>
            <p:cNvCxnSpPr/>
            <p:nvPr/>
          </p:nvCxnSpPr>
          <p:spPr>
            <a:xfrm flipH="1" flipV="1">
              <a:off x="10655805" y="5936904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cto 108"/>
            <p:cNvCxnSpPr/>
            <p:nvPr/>
          </p:nvCxnSpPr>
          <p:spPr>
            <a:xfrm flipV="1">
              <a:off x="10820905" y="5936904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cto 109"/>
            <p:cNvCxnSpPr/>
            <p:nvPr/>
          </p:nvCxnSpPr>
          <p:spPr>
            <a:xfrm flipH="1" flipV="1">
              <a:off x="10525349" y="5954213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cto 110"/>
            <p:cNvCxnSpPr/>
            <p:nvPr/>
          </p:nvCxnSpPr>
          <p:spPr>
            <a:xfrm flipV="1">
              <a:off x="10835616" y="5954213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ector recto 161"/>
            <p:cNvCxnSpPr/>
            <p:nvPr/>
          </p:nvCxnSpPr>
          <p:spPr>
            <a:xfrm flipV="1">
              <a:off x="9961514" y="6082581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cto 162"/>
            <p:cNvCxnSpPr/>
            <p:nvPr/>
          </p:nvCxnSpPr>
          <p:spPr>
            <a:xfrm flipH="1" flipV="1">
              <a:off x="9804588" y="6082581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ector recto 163"/>
            <p:cNvCxnSpPr/>
            <p:nvPr/>
          </p:nvCxnSpPr>
          <p:spPr>
            <a:xfrm flipV="1">
              <a:off x="9969688" y="6082581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/>
            <p:cNvCxnSpPr/>
            <p:nvPr/>
          </p:nvCxnSpPr>
          <p:spPr>
            <a:xfrm flipH="1" flipV="1">
              <a:off x="9674132" y="6099890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/>
            <p:cNvCxnSpPr/>
            <p:nvPr/>
          </p:nvCxnSpPr>
          <p:spPr>
            <a:xfrm flipV="1">
              <a:off x="9984399" y="6099890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o 4"/>
          <p:cNvGrpSpPr/>
          <p:nvPr/>
        </p:nvGrpSpPr>
        <p:grpSpPr>
          <a:xfrm>
            <a:off x="9292501" y="5486644"/>
            <a:ext cx="2490546" cy="488562"/>
            <a:chOff x="9292501" y="5486644"/>
            <a:chExt cx="2490546" cy="488562"/>
          </a:xfrm>
        </p:grpSpPr>
        <p:cxnSp>
          <p:nvCxnSpPr>
            <p:cNvPr id="112" name="Conector recto 111"/>
            <p:cNvCxnSpPr/>
            <p:nvPr/>
          </p:nvCxnSpPr>
          <p:spPr>
            <a:xfrm flipV="1">
              <a:off x="9579882" y="5527153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cto 112"/>
            <p:cNvCxnSpPr/>
            <p:nvPr/>
          </p:nvCxnSpPr>
          <p:spPr>
            <a:xfrm flipH="1" flipV="1">
              <a:off x="9422956" y="5527153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/>
            <p:cNvCxnSpPr/>
            <p:nvPr/>
          </p:nvCxnSpPr>
          <p:spPr>
            <a:xfrm flipV="1">
              <a:off x="9588057" y="5527153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/>
            <p:cNvCxnSpPr/>
            <p:nvPr/>
          </p:nvCxnSpPr>
          <p:spPr>
            <a:xfrm flipH="1" flipV="1">
              <a:off x="9292501" y="5544462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/>
            <p:cNvCxnSpPr/>
            <p:nvPr/>
          </p:nvCxnSpPr>
          <p:spPr>
            <a:xfrm flipV="1">
              <a:off x="9602768" y="5544462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/>
            <p:cNvCxnSpPr/>
            <p:nvPr/>
          </p:nvCxnSpPr>
          <p:spPr>
            <a:xfrm flipV="1">
              <a:off x="9705325" y="5527153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/>
            <p:cNvCxnSpPr/>
            <p:nvPr/>
          </p:nvCxnSpPr>
          <p:spPr>
            <a:xfrm flipH="1" flipV="1">
              <a:off x="9548399" y="5527153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/>
            <p:cNvCxnSpPr/>
            <p:nvPr/>
          </p:nvCxnSpPr>
          <p:spPr>
            <a:xfrm flipV="1">
              <a:off x="9713499" y="5527153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/>
            <p:cNvCxnSpPr/>
            <p:nvPr/>
          </p:nvCxnSpPr>
          <p:spPr>
            <a:xfrm flipH="1" flipV="1">
              <a:off x="9417943" y="5544462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/>
            <p:cNvCxnSpPr/>
            <p:nvPr/>
          </p:nvCxnSpPr>
          <p:spPr>
            <a:xfrm flipV="1">
              <a:off x="9728210" y="5544462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/>
            <p:cNvCxnSpPr/>
            <p:nvPr/>
          </p:nvCxnSpPr>
          <p:spPr>
            <a:xfrm flipV="1">
              <a:off x="9844696" y="5538692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/>
            <p:cNvCxnSpPr/>
            <p:nvPr/>
          </p:nvCxnSpPr>
          <p:spPr>
            <a:xfrm flipH="1" flipV="1">
              <a:off x="9687770" y="5538692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/>
            <p:cNvCxnSpPr/>
            <p:nvPr/>
          </p:nvCxnSpPr>
          <p:spPr>
            <a:xfrm flipV="1">
              <a:off x="9852870" y="5538692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/>
            <p:cNvCxnSpPr/>
            <p:nvPr/>
          </p:nvCxnSpPr>
          <p:spPr>
            <a:xfrm flipH="1" flipV="1">
              <a:off x="9557315" y="5556000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/>
            <p:cNvCxnSpPr/>
            <p:nvPr/>
          </p:nvCxnSpPr>
          <p:spPr>
            <a:xfrm flipV="1">
              <a:off x="9867581" y="5556000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126"/>
            <p:cNvCxnSpPr/>
            <p:nvPr/>
          </p:nvCxnSpPr>
          <p:spPr>
            <a:xfrm flipV="1">
              <a:off x="9951586" y="5512728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127"/>
            <p:cNvCxnSpPr/>
            <p:nvPr/>
          </p:nvCxnSpPr>
          <p:spPr>
            <a:xfrm flipH="1" flipV="1">
              <a:off x="9794660" y="5512728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recto 128"/>
            <p:cNvCxnSpPr/>
            <p:nvPr/>
          </p:nvCxnSpPr>
          <p:spPr>
            <a:xfrm flipV="1">
              <a:off x="9959760" y="5512728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ector recto 129"/>
            <p:cNvCxnSpPr/>
            <p:nvPr/>
          </p:nvCxnSpPr>
          <p:spPr>
            <a:xfrm flipH="1" flipV="1">
              <a:off x="9664205" y="5530037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cto 130"/>
            <p:cNvCxnSpPr/>
            <p:nvPr/>
          </p:nvCxnSpPr>
          <p:spPr>
            <a:xfrm flipV="1">
              <a:off x="9974471" y="5530037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cto 131"/>
            <p:cNvCxnSpPr/>
            <p:nvPr/>
          </p:nvCxnSpPr>
          <p:spPr>
            <a:xfrm flipV="1">
              <a:off x="10051544" y="5512728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recto 132"/>
            <p:cNvCxnSpPr/>
            <p:nvPr/>
          </p:nvCxnSpPr>
          <p:spPr>
            <a:xfrm flipH="1" flipV="1">
              <a:off x="9894618" y="5512728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recto 133"/>
            <p:cNvCxnSpPr/>
            <p:nvPr/>
          </p:nvCxnSpPr>
          <p:spPr>
            <a:xfrm flipV="1">
              <a:off x="10059718" y="5512728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cto 134"/>
            <p:cNvCxnSpPr/>
            <p:nvPr/>
          </p:nvCxnSpPr>
          <p:spPr>
            <a:xfrm flipH="1" flipV="1">
              <a:off x="9764162" y="5530037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recto 135"/>
            <p:cNvCxnSpPr/>
            <p:nvPr/>
          </p:nvCxnSpPr>
          <p:spPr>
            <a:xfrm flipV="1">
              <a:off x="10074429" y="5530037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ector recto 136"/>
            <p:cNvCxnSpPr/>
            <p:nvPr/>
          </p:nvCxnSpPr>
          <p:spPr>
            <a:xfrm flipV="1">
              <a:off x="10156304" y="5512728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137"/>
            <p:cNvCxnSpPr/>
            <p:nvPr/>
          </p:nvCxnSpPr>
          <p:spPr>
            <a:xfrm flipH="1" flipV="1">
              <a:off x="9999378" y="5512728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recto 138"/>
            <p:cNvCxnSpPr/>
            <p:nvPr/>
          </p:nvCxnSpPr>
          <p:spPr>
            <a:xfrm flipV="1">
              <a:off x="10164478" y="5512728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/>
            <p:cNvCxnSpPr/>
            <p:nvPr/>
          </p:nvCxnSpPr>
          <p:spPr>
            <a:xfrm flipH="1" flipV="1">
              <a:off x="9868923" y="5530037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cto 140"/>
            <p:cNvCxnSpPr/>
            <p:nvPr/>
          </p:nvCxnSpPr>
          <p:spPr>
            <a:xfrm flipV="1">
              <a:off x="10179189" y="5530037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cto 141"/>
            <p:cNvCxnSpPr/>
            <p:nvPr/>
          </p:nvCxnSpPr>
          <p:spPr>
            <a:xfrm flipV="1">
              <a:off x="10219074" y="5512728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ector recto 142"/>
            <p:cNvCxnSpPr/>
            <p:nvPr/>
          </p:nvCxnSpPr>
          <p:spPr>
            <a:xfrm flipH="1" flipV="1">
              <a:off x="10062148" y="5512728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cto 143"/>
            <p:cNvCxnSpPr/>
            <p:nvPr/>
          </p:nvCxnSpPr>
          <p:spPr>
            <a:xfrm flipV="1">
              <a:off x="10227248" y="5512728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cto 144"/>
            <p:cNvCxnSpPr/>
            <p:nvPr/>
          </p:nvCxnSpPr>
          <p:spPr>
            <a:xfrm flipH="1" flipV="1">
              <a:off x="9931692" y="5530037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cto 145"/>
            <p:cNvCxnSpPr/>
            <p:nvPr/>
          </p:nvCxnSpPr>
          <p:spPr>
            <a:xfrm flipV="1">
              <a:off x="10241959" y="5530037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cto 146"/>
            <p:cNvCxnSpPr/>
            <p:nvPr/>
          </p:nvCxnSpPr>
          <p:spPr>
            <a:xfrm flipV="1">
              <a:off x="10353489" y="5512728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ector recto 147"/>
            <p:cNvCxnSpPr/>
            <p:nvPr/>
          </p:nvCxnSpPr>
          <p:spPr>
            <a:xfrm flipH="1" flipV="1">
              <a:off x="10196563" y="5512728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ector recto 148"/>
            <p:cNvCxnSpPr/>
            <p:nvPr/>
          </p:nvCxnSpPr>
          <p:spPr>
            <a:xfrm flipV="1">
              <a:off x="10361663" y="5512728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recto 149"/>
            <p:cNvCxnSpPr/>
            <p:nvPr/>
          </p:nvCxnSpPr>
          <p:spPr>
            <a:xfrm flipH="1" flipV="1">
              <a:off x="10066107" y="5530037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ector recto 150"/>
            <p:cNvCxnSpPr/>
            <p:nvPr/>
          </p:nvCxnSpPr>
          <p:spPr>
            <a:xfrm flipV="1">
              <a:off x="10376374" y="5530037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cto 151"/>
            <p:cNvCxnSpPr/>
            <p:nvPr/>
          </p:nvCxnSpPr>
          <p:spPr>
            <a:xfrm flipV="1">
              <a:off x="10521104" y="5538813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ector recto 152"/>
            <p:cNvCxnSpPr/>
            <p:nvPr/>
          </p:nvCxnSpPr>
          <p:spPr>
            <a:xfrm flipH="1" flipV="1">
              <a:off x="10364178" y="5538813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ector recto 153"/>
            <p:cNvCxnSpPr/>
            <p:nvPr/>
          </p:nvCxnSpPr>
          <p:spPr>
            <a:xfrm flipV="1">
              <a:off x="10529278" y="5538813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ector recto 154"/>
            <p:cNvCxnSpPr/>
            <p:nvPr/>
          </p:nvCxnSpPr>
          <p:spPr>
            <a:xfrm flipH="1" flipV="1">
              <a:off x="10233722" y="5556122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ector recto 155"/>
            <p:cNvCxnSpPr/>
            <p:nvPr/>
          </p:nvCxnSpPr>
          <p:spPr>
            <a:xfrm flipV="1">
              <a:off x="10543989" y="5556122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ector recto 156"/>
            <p:cNvCxnSpPr/>
            <p:nvPr/>
          </p:nvCxnSpPr>
          <p:spPr>
            <a:xfrm flipV="1">
              <a:off x="10659659" y="5486644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ector recto 157"/>
            <p:cNvCxnSpPr/>
            <p:nvPr/>
          </p:nvCxnSpPr>
          <p:spPr>
            <a:xfrm flipH="1" flipV="1">
              <a:off x="10502733" y="5486644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ector recto 158"/>
            <p:cNvCxnSpPr/>
            <p:nvPr/>
          </p:nvCxnSpPr>
          <p:spPr>
            <a:xfrm flipV="1">
              <a:off x="10667833" y="5486644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ector recto 159"/>
            <p:cNvCxnSpPr/>
            <p:nvPr/>
          </p:nvCxnSpPr>
          <p:spPr>
            <a:xfrm flipH="1" flipV="1">
              <a:off x="10372278" y="5503953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ector recto 160"/>
            <p:cNvCxnSpPr/>
            <p:nvPr/>
          </p:nvCxnSpPr>
          <p:spPr>
            <a:xfrm flipV="1">
              <a:off x="10682544" y="5503953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ector recto 166"/>
            <p:cNvCxnSpPr/>
            <p:nvPr/>
          </p:nvCxnSpPr>
          <p:spPr>
            <a:xfrm flipV="1">
              <a:off x="10795702" y="5502398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ector recto 167"/>
            <p:cNvCxnSpPr/>
            <p:nvPr/>
          </p:nvCxnSpPr>
          <p:spPr>
            <a:xfrm flipH="1" flipV="1">
              <a:off x="10638776" y="5502398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cto 168"/>
            <p:cNvCxnSpPr/>
            <p:nvPr/>
          </p:nvCxnSpPr>
          <p:spPr>
            <a:xfrm flipV="1">
              <a:off x="10803876" y="5502398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cto 169"/>
            <p:cNvCxnSpPr/>
            <p:nvPr/>
          </p:nvCxnSpPr>
          <p:spPr>
            <a:xfrm flipH="1" flipV="1">
              <a:off x="10508320" y="5519706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recto 170"/>
            <p:cNvCxnSpPr/>
            <p:nvPr/>
          </p:nvCxnSpPr>
          <p:spPr>
            <a:xfrm flipV="1">
              <a:off x="10818587" y="5519706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/>
            <p:cNvCxnSpPr/>
            <p:nvPr/>
          </p:nvCxnSpPr>
          <p:spPr>
            <a:xfrm flipV="1">
              <a:off x="10954651" y="5528831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ector recto 172"/>
            <p:cNvCxnSpPr/>
            <p:nvPr/>
          </p:nvCxnSpPr>
          <p:spPr>
            <a:xfrm flipH="1" flipV="1">
              <a:off x="10797725" y="5528831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ector recto 173"/>
            <p:cNvCxnSpPr/>
            <p:nvPr/>
          </p:nvCxnSpPr>
          <p:spPr>
            <a:xfrm flipV="1">
              <a:off x="10962825" y="5528831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ctor recto 174"/>
            <p:cNvCxnSpPr/>
            <p:nvPr/>
          </p:nvCxnSpPr>
          <p:spPr>
            <a:xfrm flipH="1" flipV="1">
              <a:off x="10667269" y="5546140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ector recto 175"/>
            <p:cNvCxnSpPr/>
            <p:nvPr/>
          </p:nvCxnSpPr>
          <p:spPr>
            <a:xfrm flipV="1">
              <a:off x="10977536" y="5546140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ector recto 176"/>
            <p:cNvCxnSpPr/>
            <p:nvPr/>
          </p:nvCxnSpPr>
          <p:spPr>
            <a:xfrm flipV="1">
              <a:off x="11071350" y="5527682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ector recto 177"/>
            <p:cNvCxnSpPr/>
            <p:nvPr/>
          </p:nvCxnSpPr>
          <p:spPr>
            <a:xfrm flipH="1" flipV="1">
              <a:off x="10914424" y="5527682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ector recto 178"/>
            <p:cNvCxnSpPr/>
            <p:nvPr/>
          </p:nvCxnSpPr>
          <p:spPr>
            <a:xfrm flipV="1">
              <a:off x="11079524" y="5527682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ector recto 179"/>
            <p:cNvCxnSpPr/>
            <p:nvPr/>
          </p:nvCxnSpPr>
          <p:spPr>
            <a:xfrm flipH="1" flipV="1">
              <a:off x="10783969" y="5544991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ector recto 180"/>
            <p:cNvCxnSpPr/>
            <p:nvPr/>
          </p:nvCxnSpPr>
          <p:spPr>
            <a:xfrm flipV="1">
              <a:off x="11094236" y="5544991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ector recto 181"/>
            <p:cNvCxnSpPr/>
            <p:nvPr/>
          </p:nvCxnSpPr>
          <p:spPr>
            <a:xfrm flipV="1">
              <a:off x="11206890" y="5514937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ector recto 182"/>
            <p:cNvCxnSpPr/>
            <p:nvPr/>
          </p:nvCxnSpPr>
          <p:spPr>
            <a:xfrm flipH="1" flipV="1">
              <a:off x="11049964" y="5514937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ector recto 183"/>
            <p:cNvCxnSpPr/>
            <p:nvPr/>
          </p:nvCxnSpPr>
          <p:spPr>
            <a:xfrm flipV="1">
              <a:off x="11215064" y="5514937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ector recto 184"/>
            <p:cNvCxnSpPr/>
            <p:nvPr/>
          </p:nvCxnSpPr>
          <p:spPr>
            <a:xfrm flipH="1" flipV="1">
              <a:off x="10919509" y="5532245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ector recto 185"/>
            <p:cNvCxnSpPr/>
            <p:nvPr/>
          </p:nvCxnSpPr>
          <p:spPr>
            <a:xfrm flipV="1">
              <a:off x="11229775" y="5532245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cto 186"/>
            <p:cNvCxnSpPr/>
            <p:nvPr/>
          </p:nvCxnSpPr>
          <p:spPr>
            <a:xfrm flipV="1">
              <a:off x="11362942" y="5515585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ector recto 187"/>
            <p:cNvCxnSpPr/>
            <p:nvPr/>
          </p:nvCxnSpPr>
          <p:spPr>
            <a:xfrm flipH="1" flipV="1">
              <a:off x="11206016" y="5515585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cto 188"/>
            <p:cNvCxnSpPr/>
            <p:nvPr/>
          </p:nvCxnSpPr>
          <p:spPr>
            <a:xfrm flipV="1">
              <a:off x="11371116" y="5515585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ector recto 189"/>
            <p:cNvCxnSpPr/>
            <p:nvPr/>
          </p:nvCxnSpPr>
          <p:spPr>
            <a:xfrm flipH="1" flipV="1">
              <a:off x="11075560" y="5532894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ector recto 190"/>
            <p:cNvCxnSpPr/>
            <p:nvPr/>
          </p:nvCxnSpPr>
          <p:spPr>
            <a:xfrm flipV="1">
              <a:off x="11385827" y="5532894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cto 191"/>
            <p:cNvCxnSpPr/>
            <p:nvPr/>
          </p:nvCxnSpPr>
          <p:spPr>
            <a:xfrm flipV="1">
              <a:off x="11495348" y="5554445"/>
              <a:ext cx="0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ector recto 192"/>
            <p:cNvCxnSpPr/>
            <p:nvPr/>
          </p:nvCxnSpPr>
          <p:spPr>
            <a:xfrm flipH="1" flipV="1">
              <a:off x="11338422" y="5554445"/>
              <a:ext cx="148753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cto 193"/>
            <p:cNvCxnSpPr/>
            <p:nvPr/>
          </p:nvCxnSpPr>
          <p:spPr>
            <a:xfrm flipV="1">
              <a:off x="11503522" y="5554445"/>
              <a:ext cx="138945" cy="414991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ector recto 194"/>
            <p:cNvCxnSpPr/>
            <p:nvPr/>
          </p:nvCxnSpPr>
          <p:spPr>
            <a:xfrm flipH="1" flipV="1">
              <a:off x="11207967" y="5571754"/>
              <a:ext cx="287381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ector recto 195"/>
            <p:cNvCxnSpPr/>
            <p:nvPr/>
          </p:nvCxnSpPr>
          <p:spPr>
            <a:xfrm flipV="1">
              <a:off x="11518233" y="5571754"/>
              <a:ext cx="264814" cy="403452"/>
            </a:xfrm>
            <a:prstGeom prst="line">
              <a:avLst/>
            </a:prstGeom>
            <a:ln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7" name="Picture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874838" y="4804002"/>
            <a:ext cx="1122833" cy="193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Llamada rectangular redondeada 22"/>
          <p:cNvSpPr/>
          <p:nvPr/>
        </p:nvSpPr>
        <p:spPr>
          <a:xfrm>
            <a:off x="9207052" y="3649361"/>
            <a:ext cx="2984947" cy="1750575"/>
          </a:xfrm>
          <a:prstGeom prst="wedgeRoundRectCallout">
            <a:avLst>
              <a:gd name="adj1" fmla="val -65904"/>
              <a:gd name="adj2" fmla="val 5541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>
                <a:solidFill>
                  <a:schemeClr val="tx1"/>
                </a:solidFill>
                <a:latin typeface="Century Gothic" panose="020B0502020202020204" pitchFamily="34" charset="0"/>
              </a:rPr>
              <a:t>En el mundo hay 600 millones usuarios de </a:t>
            </a:r>
            <a:r>
              <a:rPr lang="es-ES" sz="1200" err="1">
                <a:solidFill>
                  <a:schemeClr val="tx1"/>
                </a:solidFill>
                <a:latin typeface="Century Gothic" panose="020B0502020202020204" pitchFamily="34" charset="0"/>
              </a:rPr>
              <a:t>Whathsapp</a:t>
            </a:r>
            <a:r>
              <a:rPr lang="es-ES" sz="120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  <a:p>
            <a:pPr algn="just"/>
            <a:endParaRPr lang="es-ES" sz="12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ES" sz="1200">
                <a:solidFill>
                  <a:schemeClr val="tx1"/>
                </a:solidFill>
                <a:latin typeface="Century Gothic" panose="020B0502020202020204" pitchFamily="34" charset="0"/>
              </a:rPr>
              <a:t>Si el  receptor de un mensaje lo reenvía otros 10 diferentes, ¿en cuántos reenvíos sucesivos llegará ese mensaje a todos los usuarios del mundo como mínimo?</a:t>
            </a:r>
          </a:p>
        </p:txBody>
      </p:sp>
    </p:spTree>
    <p:extLst>
      <p:ext uri="{BB962C8B-B14F-4D97-AF65-F5344CB8AC3E}">
        <p14:creationId xmlns:p14="http://schemas.microsoft.com/office/powerpoint/2010/main" val="347230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32" grpId="0" animBg="1"/>
      <p:bldP spid="36" grpId="0" animBg="1"/>
      <p:bldP spid="37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136183" y="2202962"/>
            <a:ext cx="3287107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lamada de nube 2"/>
          <p:cNvSpPr/>
          <p:nvPr/>
        </p:nvSpPr>
        <p:spPr>
          <a:xfrm>
            <a:off x="1625506" y="1587254"/>
            <a:ext cx="3438416" cy="1642723"/>
          </a:xfrm>
          <a:prstGeom prst="cloudCallout">
            <a:avLst>
              <a:gd name="adj1" fmla="val -46223"/>
              <a:gd name="adj2" fmla="val 6935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bg1"/>
                </a:solidFill>
                <a:latin typeface="Century Gothic" panose="020B0502020202020204" pitchFamily="34" charset="0"/>
              </a:rPr>
              <a:t>¿Conoces la teoría de los seis grados de separación?</a:t>
            </a:r>
          </a:p>
        </p:txBody>
      </p:sp>
      <p:pic>
        <p:nvPicPr>
          <p:cNvPr id="198" name="Picture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06569" y="2202962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9" name="Llamada de nube 198"/>
          <p:cNvSpPr/>
          <p:nvPr/>
        </p:nvSpPr>
        <p:spPr>
          <a:xfrm>
            <a:off x="8276594" y="434232"/>
            <a:ext cx="3438416" cy="1642723"/>
          </a:xfrm>
          <a:prstGeom prst="cloudCallout">
            <a:avLst>
              <a:gd name="adj1" fmla="val 5766"/>
              <a:gd name="adj2" fmla="val 12852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bg1"/>
                </a:solidFill>
                <a:latin typeface="Century Gothic" panose="020B0502020202020204" pitchFamily="34" charset="0"/>
              </a:rPr>
              <a:t>¿Qué es eso?</a:t>
            </a:r>
          </a:p>
        </p:txBody>
      </p:sp>
      <p:sp>
        <p:nvSpPr>
          <p:cNvPr id="201" name="Llamada ovalada 200"/>
          <p:cNvSpPr/>
          <p:nvPr/>
        </p:nvSpPr>
        <p:spPr>
          <a:xfrm>
            <a:off x="2300915" y="3272759"/>
            <a:ext cx="2500433" cy="1070919"/>
          </a:xfrm>
          <a:prstGeom prst="wedgeEllipseCallout">
            <a:avLst>
              <a:gd name="adj1" fmla="val -90778"/>
              <a:gd name="adj2" fmla="val 17115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chemeClr val="tx1"/>
                </a:solidFill>
                <a:latin typeface="Century Gothic" panose="020B0502020202020204" pitchFamily="34" charset="0"/>
              </a:rPr>
              <a:t>Es una hipótesis</a:t>
            </a:r>
          </a:p>
        </p:txBody>
      </p:sp>
      <p:sp>
        <p:nvSpPr>
          <p:cNvPr id="203" name="Llamada ovalada 202"/>
          <p:cNvSpPr/>
          <p:nvPr/>
        </p:nvSpPr>
        <p:spPr>
          <a:xfrm>
            <a:off x="2119077" y="4397750"/>
            <a:ext cx="2776813" cy="1421619"/>
          </a:xfrm>
          <a:prstGeom prst="wedgeEllipseCallout">
            <a:avLst>
              <a:gd name="adj1" fmla="val -89131"/>
              <a:gd name="adj2" fmla="val -6673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>
                <a:solidFill>
                  <a:schemeClr val="tx1"/>
                </a:solidFill>
                <a:latin typeface="Century Gothic" panose="020B0502020202020204" pitchFamily="34" charset="0"/>
              </a:rPr>
              <a:t>Cualquiera en la Tierra puede estar relacionado con cualquier otra persona con cinco intermediarios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5326422" y="2713572"/>
            <a:ext cx="3379228" cy="2819086"/>
            <a:chOff x="4895890" y="2688858"/>
            <a:chExt cx="3379228" cy="2819086"/>
          </a:xfrm>
        </p:grpSpPr>
        <p:pic>
          <p:nvPicPr>
            <p:cNvPr id="1026" name="Picture 2" descr="http://cisolog.com/sociologia/wp-content/uploads/2012/08/Six_degrees_of_separation.gif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890" y="2688858"/>
              <a:ext cx="3379228" cy="2759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uadroTexto 9"/>
            <p:cNvSpPr txBox="1"/>
            <p:nvPr/>
          </p:nvSpPr>
          <p:spPr>
            <a:xfrm>
              <a:off x="5776863" y="5230945"/>
              <a:ext cx="14932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/>
                <a:t>Laurens van </a:t>
              </a:r>
              <a:r>
                <a:rPr lang="es-ES_tradnl" sz="1200" err="1"/>
                <a:t>Lieshout</a:t>
              </a:r>
              <a:endParaRPr lang="es-ES_tradnl" sz="1200"/>
            </a:p>
          </p:txBody>
        </p:sp>
      </p:grpSp>
      <p:sp>
        <p:nvSpPr>
          <p:cNvPr id="8" name="Llamada ovalada 7"/>
          <p:cNvSpPr/>
          <p:nvPr/>
        </p:nvSpPr>
        <p:spPr>
          <a:xfrm>
            <a:off x="7414053" y="2082311"/>
            <a:ext cx="2500433" cy="1070919"/>
          </a:xfrm>
          <a:prstGeom prst="wedgeEllipseCallout">
            <a:avLst>
              <a:gd name="adj1" fmla="val 48582"/>
              <a:gd name="adj2" fmla="val 119423"/>
            </a:avLst>
          </a:prstGeom>
          <a:solidFill>
            <a:srgbClr val="DAA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solidFill>
                  <a:schemeClr val="tx1"/>
                </a:solidFill>
                <a:latin typeface="Century Gothic" panose="020B0502020202020204" pitchFamily="34" charset="0"/>
              </a:rPr>
              <a:t>¡¡el mundo es un pañuelo!!</a:t>
            </a:r>
          </a:p>
        </p:txBody>
      </p:sp>
    </p:spTree>
    <p:extLst>
      <p:ext uri="{BB962C8B-B14F-4D97-AF65-F5344CB8AC3E}">
        <p14:creationId xmlns:p14="http://schemas.microsoft.com/office/powerpoint/2010/main" val="48318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9" grpId="0" animBg="1"/>
      <p:bldP spid="201" grpId="0" animBg="1"/>
      <p:bldP spid="203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/>
          <p:cNvSpPr/>
          <p:nvPr/>
        </p:nvSpPr>
        <p:spPr>
          <a:xfrm>
            <a:off x="4059108" y="3875211"/>
            <a:ext cx="363814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200"/>
              <a:t>Una pareja pasea con un caballo y con Hércules, un perro que es igual de grande que el caballo.</a:t>
            </a:r>
          </a:p>
        </p:txBody>
      </p:sp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 flipH="1">
            <a:off x="-651428" y="2253028"/>
            <a:ext cx="3192965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Elipse 31"/>
          <p:cNvSpPr/>
          <p:nvPr/>
        </p:nvSpPr>
        <p:spPr>
          <a:xfrm>
            <a:off x="7409663" y="2998336"/>
            <a:ext cx="3859527" cy="175375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Century Gothic" panose="020B0502020202020204" pitchFamily="34" charset="0"/>
              </a:rPr>
              <a:t>Su objetivo es desencadenar reacciones en redes sociales</a:t>
            </a:r>
          </a:p>
        </p:txBody>
      </p:sp>
      <p:sp>
        <p:nvSpPr>
          <p:cNvPr id="36" name="Elipse 35"/>
          <p:cNvSpPr/>
          <p:nvPr/>
        </p:nvSpPr>
        <p:spPr>
          <a:xfrm rot="21262216">
            <a:off x="7233582" y="4640445"/>
            <a:ext cx="3298326" cy="2135696"/>
          </a:xfrm>
          <a:prstGeom prst="ellipse">
            <a:avLst/>
          </a:prstGeom>
          <a:solidFill>
            <a:schemeClr val="accent4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Century Gothic" panose="020B0502020202020204" pitchFamily="34" charset="0"/>
              </a:rPr>
              <a:t>Son imágenes, vídeos, noticias, usuarios que no son  lo que parecen ser</a:t>
            </a:r>
            <a:endParaRPr lang="es-E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Elipse 36"/>
          <p:cNvSpPr/>
          <p:nvPr/>
        </p:nvSpPr>
        <p:spPr>
          <a:xfrm rot="21407219">
            <a:off x="7492225" y="1261508"/>
            <a:ext cx="3194522" cy="1753750"/>
          </a:xfrm>
          <a:prstGeom prst="ellipse">
            <a:avLst/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bg1"/>
                </a:solidFill>
                <a:latin typeface="Century Gothic" panose="020B0502020202020204" pitchFamily="34" charset="0"/>
              </a:rPr>
              <a:t>En general pretende difundirse para hacerse viral 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6714">
            <a:off x="2107665" y="2122071"/>
            <a:ext cx="4708725" cy="2778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15" y="4346380"/>
            <a:ext cx="4430291" cy="2613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Rectángulo 29"/>
          <p:cNvSpPr/>
          <p:nvPr/>
        </p:nvSpPr>
        <p:spPr>
          <a:xfrm>
            <a:off x="3970558" y="6435207"/>
            <a:ext cx="35821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400"/>
              <a:t>Las inundaciones en Filipinas de 2012</a:t>
            </a:r>
          </a:p>
        </p:txBody>
      </p:sp>
      <p:sp>
        <p:nvSpPr>
          <p:cNvPr id="3" name="Llamada de nube 2"/>
          <p:cNvSpPr/>
          <p:nvPr/>
        </p:nvSpPr>
        <p:spPr>
          <a:xfrm>
            <a:off x="1180748" y="1149316"/>
            <a:ext cx="3438416" cy="1642723"/>
          </a:xfrm>
          <a:prstGeom prst="cloudCallout">
            <a:avLst>
              <a:gd name="adj1" fmla="val -56765"/>
              <a:gd name="adj2" fmla="val 134040"/>
            </a:avLst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>
                <a:solidFill>
                  <a:schemeClr val="bg1"/>
                </a:solidFill>
                <a:latin typeface="Century Gothic" panose="020B0502020202020204" pitchFamily="34" charset="0"/>
              </a:rPr>
              <a:t>¿Es un </a:t>
            </a:r>
            <a:r>
              <a:rPr lang="es-ES" sz="2400" err="1">
                <a:solidFill>
                  <a:schemeClr val="bg1"/>
                </a:solidFill>
                <a:latin typeface="Century Gothic" panose="020B0502020202020204" pitchFamily="34" charset="0"/>
              </a:rPr>
              <a:t>fake</a:t>
            </a:r>
            <a:r>
              <a:rPr lang="es-ES" sz="240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79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6" grpId="0" animBg="1"/>
      <p:bldP spid="37" grpId="0" animBg="1"/>
      <p:bldP spid="30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77" y="2208598"/>
            <a:ext cx="6343650" cy="4514850"/>
          </a:xfrm>
          <a:prstGeom prst="rect">
            <a:avLst/>
          </a:prstGeom>
        </p:spPr>
      </p:pic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 flipH="1">
            <a:off x="-629498" y="2324477"/>
            <a:ext cx="3192965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Elipse 39"/>
          <p:cNvSpPr/>
          <p:nvPr/>
        </p:nvSpPr>
        <p:spPr>
          <a:xfrm rot="21262216">
            <a:off x="4339366" y="5086961"/>
            <a:ext cx="3008567" cy="1729044"/>
          </a:xfrm>
          <a:prstGeom prst="ellipse">
            <a:avLst/>
          </a:prstGeom>
          <a:solidFill>
            <a:schemeClr val="accent4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Century Gothic" panose="020B0502020202020204" pitchFamily="34" charset="0"/>
              </a:rPr>
              <a:t>Es una información engañosa con la finalidad de causar un efecto social</a:t>
            </a:r>
            <a:endParaRPr lang="es-E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Elipse 40"/>
          <p:cNvSpPr/>
          <p:nvPr/>
        </p:nvSpPr>
        <p:spPr>
          <a:xfrm rot="20423231">
            <a:off x="6741659" y="4608779"/>
            <a:ext cx="3859527" cy="1753750"/>
          </a:xfrm>
          <a:prstGeom prst="ellipse">
            <a:avLst/>
          </a:prstGeom>
          <a:solidFill>
            <a:schemeClr val="accent5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  <a:latin typeface="Century Gothic" panose="020B0502020202020204" pitchFamily="34" charset="0"/>
              </a:rPr>
              <a:t>Su objetivo es desencadenar reacciones en redes sociales y perjudicar</a:t>
            </a:r>
          </a:p>
        </p:txBody>
      </p:sp>
      <p:sp>
        <p:nvSpPr>
          <p:cNvPr id="34" name="Llamada de nube 33"/>
          <p:cNvSpPr/>
          <p:nvPr/>
        </p:nvSpPr>
        <p:spPr>
          <a:xfrm>
            <a:off x="974047" y="528226"/>
            <a:ext cx="4640861" cy="2142994"/>
          </a:xfrm>
          <a:prstGeom prst="cloudCallout">
            <a:avLst>
              <a:gd name="adj1" fmla="val -44235"/>
              <a:gd name="adj2" fmla="val 120332"/>
            </a:avLst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>
                <a:solidFill>
                  <a:schemeClr val="bg1"/>
                </a:solidFill>
                <a:latin typeface="Century Gothic" panose="020B0502020202020204" pitchFamily="34" charset="0"/>
              </a:rPr>
              <a:t>¿Es un bulo?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140399" y="1238840"/>
            <a:ext cx="4217299" cy="180330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400">
                <a:solidFill>
                  <a:schemeClr val="tx1"/>
                </a:solidFill>
                <a:latin typeface="Century Gothic" panose="020B0502020202020204" pitchFamily="34" charset="0"/>
              </a:rPr>
              <a:t>... es verdad esta es un </a:t>
            </a:r>
            <a:r>
              <a:rPr lang="es-ES_tradnl" sz="1400" err="1">
                <a:solidFill>
                  <a:schemeClr val="tx1"/>
                </a:solidFill>
                <a:latin typeface="Century Gothic" panose="020B0502020202020204" pitchFamily="34" charset="0"/>
              </a:rPr>
              <a:t>microfono</a:t>
            </a:r>
            <a:r>
              <a:rPr lang="es-ES_tradnl" sz="1400">
                <a:solidFill>
                  <a:schemeClr val="tx1"/>
                </a:solidFill>
                <a:latin typeface="Century Gothic" panose="020B0502020202020204" pitchFamily="34" charset="0"/>
              </a:rPr>
              <a:t> k acabo</a:t>
            </a:r>
          </a:p>
          <a:p>
            <a:pPr algn="just"/>
            <a:r>
              <a:rPr lang="es-ES_tradnl" sz="1400">
                <a:solidFill>
                  <a:schemeClr val="tx1"/>
                </a:solidFill>
                <a:latin typeface="Century Gothic" panose="020B0502020202020204" pitchFamily="34" charset="0"/>
              </a:rPr>
              <a:t>de sacar de la </a:t>
            </a:r>
            <a:r>
              <a:rPr lang="es-ES_tradnl" sz="1400" err="1">
                <a:solidFill>
                  <a:schemeClr val="tx1"/>
                </a:solidFill>
                <a:latin typeface="Century Gothic" panose="020B0502020202020204" pitchFamily="34" charset="0"/>
              </a:rPr>
              <a:t>bateria</a:t>
            </a:r>
            <a:r>
              <a:rPr lang="es-ES_tradnl" sz="1400">
                <a:solidFill>
                  <a:schemeClr val="tx1"/>
                </a:solidFill>
                <a:latin typeface="Century Gothic" panose="020B0502020202020204" pitchFamily="34" charset="0"/>
              </a:rPr>
              <a:t> de mi </a:t>
            </a:r>
            <a:r>
              <a:rPr lang="es-ES_tradnl" sz="1400" err="1">
                <a:solidFill>
                  <a:schemeClr val="tx1"/>
                </a:solidFill>
                <a:latin typeface="Century Gothic" panose="020B0502020202020204" pitchFamily="34" charset="0"/>
              </a:rPr>
              <a:t>sanmsum</a:t>
            </a:r>
            <a:r>
              <a:rPr lang="es-ES_tradnl" sz="1400">
                <a:solidFill>
                  <a:schemeClr val="tx1"/>
                </a:solidFill>
                <a:latin typeface="Century Gothic" panose="020B0502020202020204" pitchFamily="34" charset="0"/>
              </a:rPr>
              <a:t> 6 esto</a:t>
            </a:r>
          </a:p>
          <a:p>
            <a:pPr algn="just"/>
            <a:r>
              <a:rPr lang="es-ES_tradnl" sz="1400" err="1">
                <a:solidFill>
                  <a:schemeClr val="tx1"/>
                </a:solidFill>
                <a:latin typeface="Century Gothic" panose="020B0502020202020204" pitchFamily="34" charset="0"/>
              </a:rPr>
              <a:t>espara</a:t>
            </a:r>
            <a:r>
              <a:rPr lang="es-ES_tradnl" sz="1400">
                <a:solidFill>
                  <a:schemeClr val="tx1"/>
                </a:solidFill>
                <a:latin typeface="Century Gothic" panose="020B0502020202020204" pitchFamily="34" charset="0"/>
              </a:rPr>
              <a:t> k la </a:t>
            </a:r>
            <a:r>
              <a:rPr lang="es-ES_tradnl" sz="1400" err="1">
                <a:solidFill>
                  <a:schemeClr val="tx1"/>
                </a:solidFill>
                <a:latin typeface="Century Gothic" panose="020B0502020202020204" pitchFamily="34" charset="0"/>
              </a:rPr>
              <a:t>policia</a:t>
            </a:r>
            <a:r>
              <a:rPr lang="es-ES_tradnl" sz="1400">
                <a:solidFill>
                  <a:schemeClr val="tx1"/>
                </a:solidFill>
                <a:latin typeface="Century Gothic" panose="020B0502020202020204" pitchFamily="34" charset="0"/>
              </a:rPr>
              <a:t> escuche nuestras conversaciones muy mal </a:t>
            </a:r>
            <a:r>
              <a:rPr lang="es-ES_tradnl" sz="1400" err="1">
                <a:solidFill>
                  <a:schemeClr val="tx1"/>
                </a:solidFill>
                <a:latin typeface="Century Gothic" panose="020B0502020202020204" pitchFamily="34" charset="0"/>
              </a:rPr>
              <a:t>sanmsum</a:t>
            </a:r>
            <a:r>
              <a:rPr lang="es-ES_tradnl" sz="1400">
                <a:solidFill>
                  <a:schemeClr val="tx1"/>
                </a:solidFill>
                <a:latin typeface="Century Gothic" panose="020B0502020202020204" pitchFamily="34" charset="0"/>
              </a:rPr>
              <a:t> k falta de privacidad difundirlo y todos los k </a:t>
            </a:r>
            <a:r>
              <a:rPr lang="es-ES_tradnl" sz="1400" err="1">
                <a:solidFill>
                  <a:schemeClr val="tx1"/>
                </a:solidFill>
                <a:latin typeface="Century Gothic" panose="020B0502020202020204" pitchFamily="34" charset="0"/>
              </a:rPr>
              <a:t>tengais</a:t>
            </a:r>
            <a:r>
              <a:rPr lang="es-ES_tradnl" sz="140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400" err="1">
                <a:solidFill>
                  <a:schemeClr val="tx1"/>
                </a:solidFill>
                <a:latin typeface="Century Gothic" panose="020B0502020202020204" pitchFamily="34" charset="0"/>
              </a:rPr>
              <a:t>samsum</a:t>
            </a:r>
            <a:r>
              <a:rPr lang="es-ES_tradnl" sz="1400">
                <a:solidFill>
                  <a:schemeClr val="tx1"/>
                </a:solidFill>
                <a:latin typeface="Century Gothic" panose="020B0502020202020204" pitchFamily="34" charset="0"/>
              </a:rPr>
              <a:t> miras en la pegatina de</a:t>
            </a:r>
          </a:p>
          <a:p>
            <a:pPr algn="just"/>
            <a:r>
              <a:rPr lang="es-ES_tradnl" sz="140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es-ES_tradnl" sz="1400" err="1">
                <a:solidFill>
                  <a:schemeClr val="tx1"/>
                </a:solidFill>
                <a:latin typeface="Century Gothic" panose="020B0502020202020204" pitchFamily="34" charset="0"/>
              </a:rPr>
              <a:t>bateria</a:t>
            </a:r>
            <a:r>
              <a:rPr lang="es-ES_tradnl" sz="1400">
                <a:solidFill>
                  <a:schemeClr val="tx1"/>
                </a:solidFill>
                <a:latin typeface="Century Gothic" panose="020B0502020202020204" pitchFamily="34" charset="0"/>
              </a:rPr>
              <a:t> por dentro lo llevan todo$$$</a:t>
            </a:r>
          </a:p>
        </p:txBody>
      </p:sp>
      <p:sp>
        <p:nvSpPr>
          <p:cNvPr id="38" name="Elipse 37"/>
          <p:cNvSpPr/>
          <p:nvPr/>
        </p:nvSpPr>
        <p:spPr>
          <a:xfrm>
            <a:off x="8806869" y="3389134"/>
            <a:ext cx="3194522" cy="1753750"/>
          </a:xfrm>
          <a:prstGeom prst="ellipse">
            <a:avLst/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bg1"/>
                </a:solidFill>
                <a:latin typeface="Century Gothic" panose="020B0502020202020204" pitchFamily="34" charset="0"/>
              </a:rPr>
              <a:t>En general pretende difundirse para hacerse viral 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1317584" y="5636000"/>
            <a:ext cx="2122333" cy="1192239"/>
            <a:chOff x="1317584" y="5636000"/>
            <a:chExt cx="2122333" cy="1192239"/>
          </a:xfrm>
        </p:grpSpPr>
        <p:pic>
          <p:nvPicPr>
            <p:cNvPr id="44" name="Picture 2" descr="https://pbs.twimg.com/media/CI6w_PHVAAAH-h1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" t="11694" r="2174" b="12775"/>
            <a:stretch/>
          </p:blipFill>
          <p:spPr bwMode="auto">
            <a:xfrm rot="854811">
              <a:off x="1317584" y="5988282"/>
              <a:ext cx="2122333" cy="8399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uadroTexto 5"/>
            <p:cNvSpPr txBox="1"/>
            <p:nvPr/>
          </p:nvSpPr>
          <p:spPr>
            <a:xfrm rot="840749">
              <a:off x="1466690" y="5636000"/>
              <a:ext cx="1308942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ES_tradnl"/>
                <a:t>La realidad</a:t>
              </a:r>
            </a:p>
          </p:txBody>
        </p:sp>
        <p:sp>
          <p:nvSpPr>
            <p:cNvPr id="45" name="Flecha a la derecha con bandas 44"/>
            <p:cNvSpPr/>
            <p:nvPr/>
          </p:nvSpPr>
          <p:spPr>
            <a:xfrm rot="21017572">
              <a:off x="2607327" y="5738887"/>
              <a:ext cx="533789" cy="480488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6372789" y="3042146"/>
            <a:ext cx="817965" cy="550121"/>
            <a:chOff x="6372789" y="3042146"/>
            <a:chExt cx="817965" cy="550121"/>
          </a:xfrm>
        </p:grpSpPr>
        <p:sp>
          <p:nvSpPr>
            <p:cNvPr id="7" name="Elipse 6"/>
            <p:cNvSpPr/>
            <p:nvPr/>
          </p:nvSpPr>
          <p:spPr>
            <a:xfrm>
              <a:off x="6372789" y="3224798"/>
              <a:ext cx="350378" cy="36746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9" name="Conector recto 8"/>
            <p:cNvCxnSpPr/>
            <p:nvPr/>
          </p:nvCxnSpPr>
          <p:spPr>
            <a:xfrm flipV="1">
              <a:off x="6599723" y="3042146"/>
              <a:ext cx="591031" cy="32019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349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34" grpId="0" animBg="1"/>
      <p:bldP spid="3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491" t="27351" r="-1491" b="-894"/>
          <a:stretch/>
        </p:blipFill>
        <p:spPr>
          <a:xfrm>
            <a:off x="2567671" y="3044122"/>
            <a:ext cx="3717763" cy="455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 flipH="1">
            <a:off x="-26510" y="2253026"/>
            <a:ext cx="3192965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Llamada de nube 33"/>
          <p:cNvSpPr/>
          <p:nvPr/>
        </p:nvSpPr>
        <p:spPr>
          <a:xfrm>
            <a:off x="1814535" y="1430744"/>
            <a:ext cx="3438416" cy="1642723"/>
          </a:xfrm>
          <a:prstGeom prst="cloudCallout">
            <a:avLst>
              <a:gd name="adj1" fmla="val -46223"/>
              <a:gd name="adj2" fmla="val 6935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>
                <a:solidFill>
                  <a:schemeClr val="bg1"/>
                </a:solidFill>
                <a:latin typeface="Century Gothic" panose="020B0502020202020204" pitchFamily="34" charset="0"/>
              </a:rPr>
              <a:t>¿Pueden ser dañinos los bulos?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26255" y="341426"/>
            <a:ext cx="2978009" cy="405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75303" y="3761267"/>
            <a:ext cx="5982404" cy="3025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851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39" name="Forma libre 38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Forma libre 39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Forma libre 40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Forma libre 41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3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upo 46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50" name="Imagen 49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1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Arco 51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53" name="Elipse 52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54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Forma libre 56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58" name="Forma libre 57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59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0" name="Conector angular 59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Elipse 60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62" name="Conector angular 61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Elipse 62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49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434887">
            <a:off x="7427987" y="2040444"/>
            <a:ext cx="3659128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upo 6"/>
          <p:cNvGrpSpPr/>
          <p:nvPr/>
        </p:nvGrpSpPr>
        <p:grpSpPr>
          <a:xfrm>
            <a:off x="3061305" y="3808122"/>
            <a:ext cx="4942363" cy="1758825"/>
            <a:chOff x="2426991" y="3851143"/>
            <a:chExt cx="4942363" cy="1758825"/>
          </a:xfrm>
        </p:grpSpPr>
        <p:sp>
          <p:nvSpPr>
            <p:cNvPr id="4" name="Llamada ovalada 3"/>
            <p:cNvSpPr/>
            <p:nvPr/>
          </p:nvSpPr>
          <p:spPr>
            <a:xfrm>
              <a:off x="2426991" y="3851143"/>
              <a:ext cx="4942363" cy="1758825"/>
            </a:xfrm>
            <a:prstGeom prst="wedgeEllipseCallout">
              <a:avLst>
                <a:gd name="adj1" fmla="val 51044"/>
                <a:gd name="adj2" fmla="val -5039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2629900" y="4272617"/>
              <a:ext cx="44958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>
                  <a:latin typeface="Century Gothic" panose="020B0502020202020204" pitchFamily="34" charset="0"/>
                </a:rPr>
                <a:t>¿Tienes confianza en lo que encuentras en Internet o las redes sociales?</a:t>
              </a: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11663" y="2298558"/>
            <a:ext cx="2537578" cy="4332076"/>
            <a:chOff x="11663" y="2298558"/>
            <a:chExt cx="2537578" cy="433207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05448" y="2425558"/>
              <a:ext cx="389823" cy="4107485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2095271" y="2298558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1O</a:t>
              </a: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2091851" y="6261302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O</a:t>
              </a:r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2133887" y="4294634"/>
              <a:ext cx="336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5</a:t>
              </a: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1663" y="6272237"/>
              <a:ext cx="16097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>
                  <a:latin typeface="Century Gothic" panose="020B0502020202020204" pitchFamily="34" charset="0"/>
                </a:rPr>
                <a:t>No confío en nada</a:t>
              </a:r>
            </a:p>
          </p:txBody>
        </p:sp>
        <p:sp>
          <p:nvSpPr>
            <p:cNvPr id="64" name="CuadroTexto 63"/>
            <p:cNvSpPr txBox="1"/>
            <p:nvPr/>
          </p:nvSpPr>
          <p:spPr>
            <a:xfrm>
              <a:off x="75786" y="2369901"/>
              <a:ext cx="15840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>
                  <a:latin typeface="Century Gothic" panose="020B0502020202020204" pitchFamily="34" charset="0"/>
                </a:rPr>
                <a:t>Me confío en todo</a:t>
              </a:r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423625" y="4349561"/>
              <a:ext cx="1173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>
                  <a:latin typeface="Century Gothic" panose="020B0502020202020204" pitchFamily="34" charset="0"/>
                </a:rPr>
                <a:t>Si y no confío</a:t>
              </a:r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84441" y="3367273"/>
              <a:ext cx="1520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200">
                  <a:latin typeface="Century Gothic" panose="020B0502020202020204" pitchFamily="34" charset="0"/>
                </a:rPr>
                <a:t>Confío más que desconfío</a:t>
              </a:r>
            </a:p>
          </p:txBody>
        </p:sp>
        <p:sp>
          <p:nvSpPr>
            <p:cNvPr id="68" name="CuadroTexto 67"/>
            <p:cNvSpPr txBox="1"/>
            <p:nvPr/>
          </p:nvSpPr>
          <p:spPr>
            <a:xfrm>
              <a:off x="340461" y="5336115"/>
              <a:ext cx="1280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200">
                  <a:latin typeface="Century Gothic" panose="020B0502020202020204" pitchFamily="34" charset="0"/>
                </a:rPr>
                <a:t>Desconfío más que confío</a:t>
              </a:r>
            </a:p>
          </p:txBody>
        </p:sp>
      </p:grpSp>
      <p:sp>
        <p:nvSpPr>
          <p:cNvPr id="10" name="Llamada de nube 9"/>
          <p:cNvSpPr/>
          <p:nvPr/>
        </p:nvSpPr>
        <p:spPr>
          <a:xfrm>
            <a:off x="7835708" y="468878"/>
            <a:ext cx="3806121" cy="1642938"/>
          </a:xfrm>
          <a:prstGeom prst="cloudCallou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¿y si hacemos una encuesta?</a:t>
            </a:r>
          </a:p>
        </p:txBody>
      </p:sp>
    </p:spTree>
    <p:extLst>
      <p:ext uri="{BB962C8B-B14F-4D97-AF65-F5344CB8AC3E}">
        <p14:creationId xmlns:p14="http://schemas.microsoft.com/office/powerpoint/2010/main" val="28468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7596773" y="3173678"/>
            <a:ext cx="4297229" cy="2259772"/>
            <a:chOff x="7848681" y="3753808"/>
            <a:chExt cx="4297229" cy="2259772"/>
          </a:xfrm>
        </p:grpSpPr>
        <p:grpSp>
          <p:nvGrpSpPr>
            <p:cNvPr id="7" name="Grupo 6"/>
            <p:cNvGrpSpPr/>
            <p:nvPr/>
          </p:nvGrpSpPr>
          <p:grpSpPr>
            <a:xfrm>
              <a:off x="7848681" y="3753808"/>
              <a:ext cx="4297229" cy="2259772"/>
              <a:chOff x="7751826" y="3303454"/>
              <a:chExt cx="4297229" cy="2259772"/>
            </a:xfrm>
          </p:grpSpPr>
          <p:sp>
            <p:nvSpPr>
              <p:cNvPr id="46" name="Nube 45"/>
              <p:cNvSpPr/>
              <p:nvPr/>
            </p:nvSpPr>
            <p:spPr>
              <a:xfrm rot="181181">
                <a:off x="8705280" y="3303454"/>
                <a:ext cx="3343775" cy="2259772"/>
              </a:xfrm>
              <a:prstGeom prst="cloud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5" name="Grupo 4"/>
              <p:cNvGrpSpPr/>
              <p:nvPr/>
            </p:nvGrpSpPr>
            <p:grpSpPr>
              <a:xfrm rot="20778637">
                <a:off x="7751826" y="3319779"/>
                <a:ext cx="3403582" cy="1925116"/>
                <a:chOff x="6377646" y="1299470"/>
                <a:chExt cx="3403582" cy="1925116"/>
              </a:xfrm>
            </p:grpSpPr>
            <p:sp>
              <p:nvSpPr>
                <p:cNvPr id="4" name="Nube 3"/>
                <p:cNvSpPr/>
                <p:nvPr/>
              </p:nvSpPr>
              <p:spPr>
                <a:xfrm>
                  <a:off x="6377646" y="1299470"/>
                  <a:ext cx="2846741" cy="1925116"/>
                </a:xfrm>
                <a:prstGeom prst="cloud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2" name="CuadroTexto 1"/>
                <p:cNvSpPr txBox="1"/>
                <p:nvPr/>
              </p:nvSpPr>
              <p:spPr>
                <a:xfrm rot="19843806">
                  <a:off x="6661774" y="1839365"/>
                  <a:ext cx="1478290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2800">
                      <a:latin typeface="Bauhaus 93" panose="04030905020B02020C02" pitchFamily="82" charset="0"/>
                    </a:rPr>
                    <a:t>#fraude</a:t>
                  </a:r>
                </a:p>
              </p:txBody>
            </p:sp>
            <p:sp>
              <p:nvSpPr>
                <p:cNvPr id="45" name="CuadroTexto 44"/>
                <p:cNvSpPr txBox="1"/>
                <p:nvPr/>
              </p:nvSpPr>
              <p:spPr>
                <a:xfrm rot="1127981">
                  <a:off x="8027222" y="2153370"/>
                  <a:ext cx="1754006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2800">
                      <a:solidFill>
                        <a:schemeClr val="accent1">
                          <a:lumMod val="75000"/>
                        </a:schemeClr>
                      </a:solidFill>
                      <a:latin typeface="Bauhaus 93" panose="04030905020B02020C02" pitchFamily="82" charset="0"/>
                    </a:rPr>
                    <a:t>#</a:t>
                  </a:r>
                  <a:r>
                    <a:rPr lang="es-ES" sz="2800" err="1">
                      <a:solidFill>
                        <a:schemeClr val="accent1">
                          <a:lumMod val="75000"/>
                        </a:schemeClr>
                      </a:solidFill>
                      <a:latin typeface="Bauhaus 93" panose="04030905020B02020C02" pitchFamily="82" charset="0"/>
                    </a:rPr>
                    <a:t>Phishing</a:t>
                  </a:r>
                  <a:endParaRPr lang="es-ES" sz="2800">
                    <a:solidFill>
                      <a:schemeClr val="accent1">
                        <a:lumMod val="75000"/>
                      </a:schemeClr>
                    </a:solidFill>
                    <a:latin typeface="Bauhaus 93" panose="04030905020B02020C02" pitchFamily="82" charset="0"/>
                  </a:endParaRPr>
                </a:p>
              </p:txBody>
            </p:sp>
            <p:sp>
              <p:nvSpPr>
                <p:cNvPr id="3" name="Rectángulo 2"/>
                <p:cNvSpPr/>
                <p:nvPr/>
              </p:nvSpPr>
              <p:spPr>
                <a:xfrm>
                  <a:off x="7270651" y="2435285"/>
                  <a:ext cx="1643399" cy="58477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s-ES" sz="3200" b="1" i="1">
                      <a:solidFill>
                        <a:srgbClr val="FFC000"/>
                      </a:solidFill>
                      <a:latin typeface="Georgia" panose="02040502050405020303" pitchFamily="18" charset="0"/>
                    </a:rPr>
                    <a:t>#</a:t>
                  </a:r>
                  <a:r>
                    <a:rPr lang="es-ES" sz="3200" b="1" i="1" err="1">
                      <a:solidFill>
                        <a:srgbClr val="FFC000"/>
                      </a:solidFill>
                      <a:latin typeface="Georgia" panose="02040502050405020303" pitchFamily="18" charset="0"/>
                    </a:rPr>
                    <a:t>Scam</a:t>
                  </a:r>
                  <a:endParaRPr lang="es-ES" sz="3200">
                    <a:solidFill>
                      <a:srgbClr val="FFC000"/>
                    </a:solidFill>
                  </a:endParaRPr>
                </a:p>
              </p:txBody>
            </p:sp>
          </p:grpSp>
          <p:sp>
            <p:nvSpPr>
              <p:cNvPr id="6" name="Rectángulo 5"/>
              <p:cNvSpPr/>
              <p:nvPr/>
            </p:nvSpPr>
            <p:spPr>
              <a:xfrm>
                <a:off x="9984779" y="4733313"/>
                <a:ext cx="17395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2400" b="1">
                    <a:solidFill>
                      <a:srgbClr val="000000"/>
                    </a:solidFill>
                    <a:latin typeface="Raleway"/>
                  </a:rPr>
                  <a:t>#</a:t>
                </a:r>
                <a:r>
                  <a:rPr lang="es-ES" sz="2400" b="1" err="1">
                    <a:solidFill>
                      <a:srgbClr val="000000"/>
                    </a:solidFill>
                    <a:latin typeface="Raleway"/>
                  </a:rPr>
                  <a:t>Smishing</a:t>
                </a:r>
                <a:endParaRPr lang="es-ES" sz="2400"/>
              </a:p>
            </p:txBody>
          </p:sp>
        </p:grpSp>
        <p:sp>
          <p:nvSpPr>
            <p:cNvPr id="47" name="Rectángulo 46"/>
            <p:cNvSpPr/>
            <p:nvPr/>
          </p:nvSpPr>
          <p:spPr>
            <a:xfrm rot="21366773">
              <a:off x="9473247" y="3893949"/>
              <a:ext cx="212269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b="1" i="1">
                  <a:solidFill>
                    <a:schemeClr val="accent6">
                      <a:lumMod val="75000"/>
                    </a:schemeClr>
                  </a:solidFill>
                  <a:latin typeface="Harlow Solid Italic" panose="04030604020F02020D02" pitchFamily="82" charset="0"/>
                </a:rPr>
                <a:t>#</a:t>
              </a:r>
              <a:r>
                <a:rPr lang="es-ES" sz="3200" b="1" i="1" err="1">
                  <a:solidFill>
                    <a:schemeClr val="accent6">
                      <a:lumMod val="75000"/>
                    </a:schemeClr>
                  </a:solidFill>
                  <a:latin typeface="Harlow Solid Italic" panose="04030604020F02020D02" pitchFamily="82" charset="0"/>
                </a:rPr>
                <a:t>Pharming</a:t>
              </a:r>
              <a:endParaRPr lang="es-ES" sz="3200">
                <a:solidFill>
                  <a:schemeClr val="accent6">
                    <a:lumMod val="75000"/>
                  </a:schemeClr>
                </a:solidFill>
                <a:latin typeface="Harlow Solid Italic" panose="04030604020F02020D02" pitchFamily="82" charset="0"/>
              </a:endParaRPr>
            </a:p>
          </p:txBody>
        </p:sp>
      </p:grpSp>
      <p:pic>
        <p:nvPicPr>
          <p:cNvPr id="6150" name="Picture 6" descr="Resultado de imagen de carta nigeri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9800">
            <a:off x="6645450" y="192830"/>
            <a:ext cx="3804270" cy="332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gnaciosantiago.com/wp-content/uploads/2012/09/Phishing-gmail-correo-electronico-21-1024x6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2568">
            <a:off x="2315241" y="3231289"/>
            <a:ext cx="5096602" cy="3060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ignaciosantiago.com/wp-content/uploads/2012/09/Phishing-caja-madrid-pagina-web-2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228">
            <a:off x="4019606" y="2441868"/>
            <a:ext cx="3679134" cy="358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 flipH="1">
            <a:off x="-26510" y="2253026"/>
            <a:ext cx="3192965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Llamada de nube 33"/>
          <p:cNvSpPr/>
          <p:nvPr/>
        </p:nvSpPr>
        <p:spPr>
          <a:xfrm>
            <a:off x="1703722" y="1233669"/>
            <a:ext cx="3948949" cy="1642723"/>
          </a:xfrm>
          <a:prstGeom prst="cloudCallout">
            <a:avLst>
              <a:gd name="adj1" fmla="val -46223"/>
              <a:gd name="adj2" fmla="val 69350"/>
            </a:avLst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>
                <a:solidFill>
                  <a:schemeClr val="bg1"/>
                </a:solidFill>
                <a:latin typeface="Century Gothic" panose="020B0502020202020204" pitchFamily="34" charset="0"/>
              </a:rPr>
              <a:t>¿Serán un timo?</a:t>
            </a:r>
          </a:p>
        </p:txBody>
      </p:sp>
      <p:sp>
        <p:nvSpPr>
          <p:cNvPr id="40" name="Elipse 39"/>
          <p:cNvSpPr/>
          <p:nvPr/>
        </p:nvSpPr>
        <p:spPr>
          <a:xfrm rot="21262216">
            <a:off x="5065471" y="4737411"/>
            <a:ext cx="3836305" cy="1740855"/>
          </a:xfrm>
          <a:prstGeom prst="ellipse">
            <a:avLst/>
          </a:prstGeom>
          <a:solidFill>
            <a:schemeClr val="accent1">
              <a:lumMod val="7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Century Gothic" panose="020B0502020202020204" pitchFamily="34" charset="0"/>
              </a:rPr>
              <a:t>Consiste en engañar a las personas a través de internet para obtener dinero ilegalmente o  datos</a:t>
            </a:r>
            <a:endParaRPr lang="es-E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8800200" y="5361327"/>
            <a:ext cx="3044899" cy="1560939"/>
            <a:chOff x="8800200" y="5361327"/>
            <a:chExt cx="3044899" cy="1560939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577380" y="5906654"/>
              <a:ext cx="1206225" cy="832869"/>
            </a:xfrm>
            <a:prstGeom prst="rect">
              <a:avLst/>
            </a:prstGeom>
          </p:spPr>
        </p:pic>
        <p:sp>
          <p:nvSpPr>
            <p:cNvPr id="36" name="Rectángulo 35"/>
            <p:cNvSpPr/>
            <p:nvPr/>
          </p:nvSpPr>
          <p:spPr>
            <a:xfrm>
              <a:off x="10577380" y="6631497"/>
              <a:ext cx="12677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200"/>
                <a:t>http://recite.com</a:t>
              </a: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800200" y="5361327"/>
              <a:ext cx="903927" cy="1560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Llamada ovalada 9"/>
            <p:cNvSpPr/>
            <p:nvPr/>
          </p:nvSpPr>
          <p:spPr>
            <a:xfrm>
              <a:off x="9463033" y="5536701"/>
              <a:ext cx="1003122" cy="424325"/>
            </a:xfrm>
            <a:prstGeom prst="wedgeEllipseCallout">
              <a:avLst>
                <a:gd name="adj1" fmla="val -75009"/>
                <a:gd name="adj2" fmla="val 5570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700">
                  <a:solidFill>
                    <a:schemeClr val="tx1"/>
                  </a:solidFill>
                  <a:latin typeface="Century Gothic" panose="020B0502020202020204" pitchFamily="34" charset="0"/>
                </a:rPr>
                <a:t>DESCUUBRE y COMUNICA</a:t>
              </a: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7386" y="5448692"/>
              <a:ext cx="1203220" cy="44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7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 flipH="1">
            <a:off x="-953942" y="1851017"/>
            <a:ext cx="3192965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Llamada ovalada 43"/>
          <p:cNvSpPr/>
          <p:nvPr/>
        </p:nvSpPr>
        <p:spPr>
          <a:xfrm>
            <a:off x="1816269" y="2923512"/>
            <a:ext cx="2160395" cy="1371381"/>
          </a:xfrm>
          <a:prstGeom prst="wedgeEllipseCallout">
            <a:avLst>
              <a:gd name="adj1" fmla="val -62299"/>
              <a:gd name="adj2" fmla="val -2287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</a:rPr>
              <a:t>Entonces…</a:t>
            </a:r>
          </a:p>
        </p:txBody>
      </p:sp>
      <p:sp>
        <p:nvSpPr>
          <p:cNvPr id="7" name="Llamada ovalada 6"/>
          <p:cNvSpPr/>
          <p:nvPr/>
        </p:nvSpPr>
        <p:spPr>
          <a:xfrm>
            <a:off x="1846424" y="1297488"/>
            <a:ext cx="3272237" cy="1298574"/>
          </a:xfrm>
          <a:prstGeom prst="wedgeEllipseCallout">
            <a:avLst>
              <a:gd name="adj1" fmla="val -63915"/>
              <a:gd name="adj2" fmla="val 10067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/>
              <a:t>¡¡¡¡QUÉ SUSTO!!!</a:t>
            </a:r>
          </a:p>
        </p:txBody>
      </p:sp>
      <p:sp>
        <p:nvSpPr>
          <p:cNvPr id="48" name="Llamada ovalada 47"/>
          <p:cNvSpPr/>
          <p:nvPr/>
        </p:nvSpPr>
        <p:spPr>
          <a:xfrm>
            <a:off x="1877866" y="4079614"/>
            <a:ext cx="3212928" cy="1371381"/>
          </a:xfrm>
          <a:prstGeom prst="wedgeEllipseCallout">
            <a:avLst>
              <a:gd name="adj1" fmla="val -77863"/>
              <a:gd name="adj2" fmla="val -8642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</a:rPr>
              <a:t>¿Qué puedo hacer?</a:t>
            </a:r>
          </a:p>
        </p:txBody>
      </p:sp>
      <p:sp>
        <p:nvSpPr>
          <p:cNvPr id="61" name="Llamada ovalada 60"/>
          <p:cNvSpPr/>
          <p:nvPr/>
        </p:nvSpPr>
        <p:spPr>
          <a:xfrm>
            <a:off x="8904465" y="-68411"/>
            <a:ext cx="3272237" cy="1298574"/>
          </a:xfrm>
          <a:prstGeom prst="wedgeEllipseCallout">
            <a:avLst>
              <a:gd name="adj1" fmla="val 14419"/>
              <a:gd name="adj2" fmla="val 2091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>
                <a:solidFill>
                  <a:schemeClr val="tx1"/>
                </a:solidFill>
              </a:rPr>
              <a:t>Si varios puntos se cumplen. Duda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717238" y="537573"/>
            <a:ext cx="6516417" cy="5912991"/>
            <a:chOff x="4717238" y="537573"/>
            <a:chExt cx="6516417" cy="5912991"/>
          </a:xfrm>
        </p:grpSpPr>
        <p:grpSp>
          <p:nvGrpSpPr>
            <p:cNvPr id="2" name="Grupo 1"/>
            <p:cNvGrpSpPr/>
            <p:nvPr/>
          </p:nvGrpSpPr>
          <p:grpSpPr>
            <a:xfrm>
              <a:off x="4717238" y="537573"/>
              <a:ext cx="6516417" cy="5912991"/>
              <a:chOff x="4570229" y="856573"/>
              <a:chExt cx="6516417" cy="5912991"/>
            </a:xfrm>
          </p:grpSpPr>
          <p:sp>
            <p:nvSpPr>
              <p:cNvPr id="8" name="Llamada rectangular redondeada 7"/>
              <p:cNvSpPr/>
              <p:nvPr/>
            </p:nvSpPr>
            <p:spPr>
              <a:xfrm>
                <a:off x="4570229" y="856573"/>
                <a:ext cx="5061232" cy="5912991"/>
              </a:xfrm>
              <a:prstGeom prst="wedgeRoundRectCallout">
                <a:avLst>
                  <a:gd name="adj1" fmla="val 73240"/>
                  <a:gd name="adj2" fmla="val -7021"/>
                  <a:gd name="adj3" fmla="val 16667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" name="Rectángulo 8"/>
              <p:cNvSpPr/>
              <p:nvPr/>
            </p:nvSpPr>
            <p:spPr>
              <a:xfrm>
                <a:off x="5498525" y="1014143"/>
                <a:ext cx="4361460" cy="5509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60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Le sucedió a un amigo de un amigo de un amigo.</a:t>
                </a:r>
              </a:p>
              <a:p>
                <a:r>
                  <a:rPr lang="es-ES" sz="160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Comienza con «según un reciente estudio…».</a:t>
                </a:r>
              </a:p>
              <a:p>
                <a:r>
                  <a:rPr lang="es-ES" sz="160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Acaba con «esto es muy importante ¡Por favor pásalo!</a:t>
                </a:r>
              </a:p>
              <a:p>
                <a:r>
                  <a:rPr lang="es-ES" sz="160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Apela a la autoridad («el gobierno, la policía, los científicos … dicen…») pero sin concretar demasiado.</a:t>
                </a:r>
              </a:p>
              <a:p>
                <a:r>
                  <a:rPr lang="es-ES" sz="160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Faltan datos importantes como fechas o lugares concretos, resulta difícil comprobar las fuentes, si acaso se citan.</a:t>
                </a:r>
              </a:p>
              <a:p>
                <a:r>
                  <a:rPr lang="es-ES" sz="160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Una búsqueda sencilla en Internet sobre lo que se narra no revela nada fiable sobre el tema.</a:t>
                </a:r>
              </a:p>
              <a:p>
                <a:r>
                  <a:rPr lang="es-ES" sz="160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Hay cierta moraleja de carácter sexual o sobre «malas costumbres» que son castigadas al final de la historia.</a:t>
                </a:r>
              </a:p>
              <a:p>
                <a:r>
                  <a:rPr lang="es-ES" sz="160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Has oído antes alguna variante muy similar aunque con otros protagonistas o lugares.</a:t>
                </a:r>
              </a:p>
              <a:p>
                <a:r>
                  <a:rPr lang="es-ES" sz="160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La cadena de reenvíos </a:t>
                </a:r>
                <a:r>
                  <a:rPr lang="es-ES" sz="1600" i="1" err="1">
                    <a:solidFill>
                      <a:srgbClr val="333333"/>
                    </a:solidFill>
                    <a:latin typeface="Georgia" panose="02040502050405020303" pitchFamily="18" charset="0"/>
                  </a:rPr>
                  <a:t>fwd</a:t>
                </a:r>
                <a:r>
                  <a:rPr lang="es-ES" sz="1600" i="1">
                    <a:solidFill>
                      <a:srgbClr val="333333"/>
                    </a:solidFill>
                    <a:latin typeface="Georgia" panose="02040502050405020303" pitchFamily="18" charset="0"/>
                  </a:rPr>
                  <a:t>: </a:t>
                </a:r>
                <a:r>
                  <a:rPr lang="es-ES" sz="1600" i="1" err="1">
                    <a:solidFill>
                      <a:srgbClr val="333333"/>
                    </a:solidFill>
                    <a:latin typeface="Georgia" panose="02040502050405020303" pitchFamily="18" charset="0"/>
                  </a:rPr>
                  <a:t>fwd</a:t>
                </a:r>
                <a:r>
                  <a:rPr lang="es-ES" sz="1600" i="1">
                    <a:solidFill>
                      <a:srgbClr val="333333"/>
                    </a:solidFill>
                    <a:latin typeface="Georgia" panose="02040502050405020303" pitchFamily="18" charset="0"/>
                  </a:rPr>
                  <a:t>: </a:t>
                </a:r>
                <a:r>
                  <a:rPr lang="es-ES" sz="1600" i="1" err="1">
                    <a:solidFill>
                      <a:srgbClr val="333333"/>
                    </a:solidFill>
                    <a:latin typeface="Georgia" panose="02040502050405020303" pitchFamily="18" charset="0"/>
                  </a:rPr>
                  <a:t>fwd</a:t>
                </a:r>
                <a:r>
                  <a:rPr lang="es-ES" sz="1600" i="1">
                    <a:solidFill>
                      <a:srgbClr val="333333"/>
                    </a:solidFill>
                    <a:latin typeface="Georgia" panose="02040502050405020303" pitchFamily="18" charset="0"/>
                  </a:rPr>
                  <a:t>:</a:t>
                </a:r>
                <a:r>
                  <a:rPr lang="es-ES" sz="160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 llega hasta el infinito.</a:t>
                </a:r>
              </a:p>
              <a:p>
                <a:r>
                  <a:rPr lang="es-ES" sz="1600">
                    <a:solidFill>
                      <a:srgbClr val="333333"/>
                    </a:solidFill>
                    <a:latin typeface="Georgia" panose="02040502050405020303" pitchFamily="18" charset="0"/>
                  </a:rPr>
                  <a:t>¡Es demasiado bueno como para ser cierto!</a:t>
                </a:r>
                <a:endParaRPr lang="es-ES" sz="1600" b="0" i="0">
                  <a:solidFill>
                    <a:srgbClr val="333333"/>
                  </a:solidFill>
                  <a:effectLst/>
                  <a:latin typeface="Georgia" panose="02040502050405020303" pitchFamily="18" charset="0"/>
                </a:endParaRPr>
              </a:p>
            </p:txBody>
          </p:sp>
          <p:sp>
            <p:nvSpPr>
              <p:cNvPr id="12" name="Rectángulo 11"/>
              <p:cNvSpPr/>
              <p:nvPr/>
            </p:nvSpPr>
            <p:spPr>
              <a:xfrm>
                <a:off x="4990646" y="6477528"/>
                <a:ext cx="6096000" cy="2616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s-ES" sz="1050"/>
                  <a:t>http://www.microsiervos.com/archivo/leyendas-urbanas/leyendas-urbanas.html</a:t>
                </a:r>
              </a:p>
            </p:txBody>
          </p:sp>
        </p:grpSp>
        <p:grpSp>
          <p:nvGrpSpPr>
            <p:cNvPr id="3" name="Grupo 2"/>
            <p:cNvGrpSpPr/>
            <p:nvPr/>
          </p:nvGrpSpPr>
          <p:grpSpPr>
            <a:xfrm>
              <a:off x="5207849" y="810532"/>
              <a:ext cx="269823" cy="5311637"/>
              <a:chOff x="5207849" y="810532"/>
              <a:chExt cx="269823" cy="5311637"/>
            </a:xfrm>
          </p:grpSpPr>
          <p:sp>
            <p:nvSpPr>
              <p:cNvPr id="11" name="Elipse 10"/>
              <p:cNvSpPr/>
              <p:nvPr/>
            </p:nvSpPr>
            <p:spPr>
              <a:xfrm>
                <a:off x="5207849" y="4859900"/>
                <a:ext cx="269823" cy="26982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" name="Elipse 50"/>
              <p:cNvSpPr/>
              <p:nvPr/>
            </p:nvSpPr>
            <p:spPr>
              <a:xfrm>
                <a:off x="5207849" y="1172792"/>
                <a:ext cx="269823" cy="26982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5207849" y="1517566"/>
                <a:ext cx="269823" cy="26982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" name="Elipse 52"/>
              <p:cNvSpPr/>
              <p:nvPr/>
            </p:nvSpPr>
            <p:spPr>
              <a:xfrm>
                <a:off x="5207849" y="1937293"/>
                <a:ext cx="269823" cy="26982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" name="Elipse 53"/>
              <p:cNvSpPr/>
              <p:nvPr/>
            </p:nvSpPr>
            <p:spPr>
              <a:xfrm>
                <a:off x="5207849" y="2626834"/>
                <a:ext cx="269823" cy="26982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" name="Elipse 54"/>
              <p:cNvSpPr/>
              <p:nvPr/>
            </p:nvSpPr>
            <p:spPr>
              <a:xfrm>
                <a:off x="5207849" y="3376348"/>
                <a:ext cx="269823" cy="26982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" name="Elipse 55"/>
              <p:cNvSpPr/>
              <p:nvPr/>
            </p:nvSpPr>
            <p:spPr>
              <a:xfrm>
                <a:off x="5207849" y="4110864"/>
                <a:ext cx="269823" cy="26982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7" name="Elipse 56"/>
              <p:cNvSpPr/>
              <p:nvPr/>
            </p:nvSpPr>
            <p:spPr>
              <a:xfrm>
                <a:off x="5207849" y="5324313"/>
                <a:ext cx="269823" cy="26982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5207849" y="810532"/>
                <a:ext cx="269823" cy="26982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" name="Elipse 58"/>
              <p:cNvSpPr/>
              <p:nvPr/>
            </p:nvSpPr>
            <p:spPr>
              <a:xfrm>
                <a:off x="5207849" y="5852346"/>
                <a:ext cx="269823" cy="269823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104698" flipH="1">
            <a:off x="9488787" y="1007912"/>
            <a:ext cx="3267214" cy="472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188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7" grpId="0" animBg="1"/>
      <p:bldP spid="48" grpId="0" animBg="1"/>
      <p:bldP spid="6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Llamada rectangular redondeada 7"/>
          <p:cNvSpPr/>
          <p:nvPr/>
        </p:nvSpPr>
        <p:spPr>
          <a:xfrm>
            <a:off x="6865893" y="2071010"/>
            <a:ext cx="2362677" cy="886503"/>
          </a:xfrm>
          <a:prstGeom prst="wedgeRoundRectCallout">
            <a:avLst>
              <a:gd name="adj1" fmla="val 96834"/>
              <a:gd name="adj2" fmla="val 65504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tx1"/>
                </a:solidFill>
                <a:latin typeface="Century Gothic" panose="020B0502020202020204" pitchFamily="34" charset="0"/>
              </a:rPr>
              <a:t>Algunas  herramientas que ayudan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104698" flipH="1">
            <a:off x="9488787" y="1007912"/>
            <a:ext cx="3267214" cy="472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upo 5"/>
          <p:cNvGrpSpPr/>
          <p:nvPr/>
        </p:nvGrpSpPr>
        <p:grpSpPr>
          <a:xfrm>
            <a:off x="664570" y="1964437"/>
            <a:ext cx="3093041" cy="1611332"/>
            <a:chOff x="664570" y="1964437"/>
            <a:chExt cx="3093041" cy="1611332"/>
          </a:xfrm>
        </p:grpSpPr>
        <p:pic>
          <p:nvPicPr>
            <p:cNvPr id="7170" name="Picture 2" descr=" 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97" y="1964437"/>
              <a:ext cx="2733675" cy="71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ángulo 1"/>
            <p:cNvSpPr/>
            <p:nvPr/>
          </p:nvSpPr>
          <p:spPr>
            <a:xfrm>
              <a:off x="664570" y="2621662"/>
              <a:ext cx="309304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S" sz="1400">
                  <a:solidFill>
                    <a:srgbClr val="808080"/>
                  </a:solidFill>
                  <a:latin typeface="Century Gothic" panose="020B0502020202020204" pitchFamily="34" charset="0"/>
                </a:rPr>
                <a:t> </a:t>
              </a:r>
              <a:r>
                <a:rPr lang="es-ES" sz="1400">
                  <a:solidFill>
                    <a:srgbClr val="545454"/>
                  </a:solidFill>
                  <a:latin typeface="Century Gothic" panose="020B0502020202020204" pitchFamily="34" charset="0"/>
                </a:rPr>
                <a:t>Para comprobar con </a:t>
              </a:r>
              <a:r>
                <a:rPr lang="es-ES" sz="1400" b="1">
                  <a:solidFill>
                    <a:srgbClr val="6A6A6A"/>
                  </a:solidFill>
                  <a:latin typeface="Century Gothic" panose="020B0502020202020204" pitchFamily="34" charset="0"/>
                </a:rPr>
                <a:t>scamadviser</a:t>
              </a:r>
              <a:r>
                <a:rPr lang="es-ES" sz="1400">
                  <a:solidFill>
                    <a:srgbClr val="545454"/>
                  </a:solidFill>
                  <a:latin typeface="Century Gothic" panose="020B0502020202020204" pitchFamily="34" charset="0"/>
                </a:rPr>
                <a:t>.com si es un sitio web de estafa o un sitio web seguro. </a:t>
              </a:r>
              <a:endParaRPr lang="es-ES" sz="140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597637" y="4307311"/>
            <a:ext cx="3071577" cy="1129799"/>
            <a:chOff x="686035" y="3720638"/>
            <a:chExt cx="3071577" cy="1129799"/>
          </a:xfrm>
        </p:grpSpPr>
        <p:pic>
          <p:nvPicPr>
            <p:cNvPr id="7172" name="Picture 4" descr="Inicio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918" y="3720638"/>
              <a:ext cx="2661207" cy="399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686035" y="4111773"/>
              <a:ext cx="307157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S" sz="1400">
                  <a:latin typeface="Century Gothic" panose="020B0502020202020204" pitchFamily="34" charset="0"/>
                </a:rPr>
                <a:t>La plataforma en español especializada en desenmascarar la mentira en internet. </a:t>
              </a:r>
            </a:p>
          </p:txBody>
        </p:sp>
      </p:grpSp>
      <p:pic>
        <p:nvPicPr>
          <p:cNvPr id="7174" name="Picture 6" descr="Inicio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604" y="4396170"/>
            <a:ext cx="2762286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819898" y="5184234"/>
            <a:ext cx="3203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>
                <a:latin typeface="Century Gothic" panose="020B0502020202020204" pitchFamily="34" charset="0"/>
              </a:rPr>
              <a:t>Servicio del Gobierno de España para proporcionar información sobre los problemas de </a:t>
            </a:r>
            <a:r>
              <a:rPr lang="es-ES" sz="1400" i="1">
                <a:latin typeface="Century Gothic" panose="020B0502020202020204" pitchFamily="34" charset="0"/>
              </a:rPr>
              <a:t>seguridad</a:t>
            </a:r>
            <a:r>
              <a:rPr lang="es-ES" sz="1400">
                <a:latin typeface="Century Gothic" panose="020B0502020202020204" pitchFamily="34" charset="0"/>
              </a:rPr>
              <a:t> en Internet.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3913379" y="1846962"/>
            <a:ext cx="3047951" cy="2105665"/>
            <a:chOff x="3913379" y="1846962"/>
            <a:chExt cx="3047951" cy="2105665"/>
          </a:xfrm>
        </p:grpSpPr>
        <p:pic>
          <p:nvPicPr>
            <p:cNvPr id="7176" name="Picture 8" descr="VOST España :: Voluntarios Digitales en Emergencias">
              <a:hlinkClick r:id="rId20"/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46"/>
            <a:stretch/>
          </p:blipFill>
          <p:spPr bwMode="auto">
            <a:xfrm>
              <a:off x="4030902" y="1846962"/>
              <a:ext cx="2027157" cy="643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VOST España :: Voluntarios Digitales en Emergencias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46" t="53160"/>
            <a:stretch/>
          </p:blipFill>
          <p:spPr bwMode="auto">
            <a:xfrm>
              <a:off x="5305676" y="2368142"/>
              <a:ext cx="894798" cy="653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ángulo 4"/>
            <p:cNvSpPr/>
            <p:nvPr/>
          </p:nvSpPr>
          <p:spPr>
            <a:xfrm>
              <a:off x="3913379" y="2752298"/>
              <a:ext cx="304795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>
                  <a:latin typeface="Century Gothic" panose="020B0502020202020204" pitchFamily="34" charset="0"/>
                </a:rPr>
                <a:t>Los VOST tienen como objetivo apoyar a las cuentas de los servicios de emergencia en Twitter a hacer Protección Civil ayudando a </a:t>
              </a:r>
              <a:r>
                <a:rPr lang="es-ES" sz="1200" err="1">
                  <a:latin typeface="Century Gothic" panose="020B0502020202020204" pitchFamily="34" charset="0"/>
                </a:rPr>
                <a:t>viralizar</a:t>
              </a:r>
              <a:r>
                <a:rPr lang="es-ES" sz="1200">
                  <a:latin typeface="Century Gothic" panose="020B0502020202020204" pitchFamily="34" charset="0"/>
                </a:rPr>
                <a:t> su mensajes y, sobre todo, a detectar y neutralizar bulos y rumores</a:t>
              </a:r>
            </a:p>
          </p:txBody>
        </p:sp>
      </p:grpSp>
      <p:sp>
        <p:nvSpPr>
          <p:cNvPr id="10" name="Rectángulo 9"/>
          <p:cNvSpPr/>
          <p:nvPr/>
        </p:nvSpPr>
        <p:spPr>
          <a:xfrm>
            <a:off x="3833497" y="6061112"/>
            <a:ext cx="3183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200">
                <a:latin typeface="Century Gothic" panose="020B0502020202020204" pitchFamily="34" charset="0"/>
                <a:hlinkClick r:id="rId18"/>
              </a:rPr>
              <a:t>https://www.osi.es/es/actualidad/avisos</a:t>
            </a:r>
            <a:endParaRPr lang="es-ES_tradnl" sz="1200">
              <a:latin typeface="Century Gothic" panose="020B0502020202020204" pitchFamily="34" charset="0"/>
            </a:endParaRPr>
          </a:p>
          <a:p>
            <a:endParaRPr lang="es-ES_tradnl" sz="1200">
              <a:latin typeface="Century Gothic" panose="020B0502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54429" y="3516104"/>
            <a:ext cx="2122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200">
                <a:latin typeface="Century Gothic" panose="020B0502020202020204" pitchFamily="34" charset="0"/>
                <a:hlinkClick r:id="rId14"/>
              </a:rPr>
              <a:t>https://scamadviser.com/</a:t>
            </a:r>
            <a:endParaRPr lang="es-ES_tradnl" sz="1200">
              <a:latin typeface="Century Gothic" panose="020B0502020202020204" pitchFamily="34" charset="0"/>
            </a:endParaRPr>
          </a:p>
          <a:p>
            <a:endParaRPr lang="es-ES_tradnl" sz="1200">
              <a:latin typeface="Century Gothic" panose="020B0502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9431" y="5427169"/>
            <a:ext cx="2217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>
                <a:latin typeface="Century Gothic" panose="020B0502020202020204" pitchFamily="34" charset="0"/>
                <a:hlinkClick r:id="rId16"/>
              </a:rPr>
              <a:t>https://cazahoax.com/</a:t>
            </a:r>
            <a:endParaRPr lang="es-ES_tradnl" sz="1400">
              <a:latin typeface="Century Gothic" panose="020B0502020202020204" pitchFamily="34" charset="0"/>
            </a:endParaRPr>
          </a:p>
          <a:p>
            <a:endParaRPr lang="es-ES_tradnl"/>
          </a:p>
        </p:txBody>
      </p:sp>
      <p:sp>
        <p:nvSpPr>
          <p:cNvPr id="13" name="CuadroTexto 12"/>
          <p:cNvSpPr txBox="1"/>
          <p:nvPr/>
        </p:nvSpPr>
        <p:spPr>
          <a:xfrm>
            <a:off x="4030902" y="3977769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>
                <a:latin typeface="Century Gothic" panose="020B0502020202020204" pitchFamily="34" charset="0"/>
                <a:hlinkClick r:id="rId20"/>
              </a:rPr>
              <a:t>https://www.vost.es</a:t>
            </a:r>
            <a:endParaRPr lang="es-ES_tradnl" sz="1200">
              <a:latin typeface="Century Gothic" panose="020B0502020202020204" pitchFamily="34" charset="0"/>
            </a:endParaRPr>
          </a:p>
          <a:p>
            <a:endParaRPr lang="es-ES_tradnl" sz="12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104698" flipH="1">
            <a:off x="8829220" y="1823493"/>
            <a:ext cx="3267214" cy="472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 flipH="1">
            <a:off x="-26510" y="2253026"/>
            <a:ext cx="3192965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Llamada de nube 38"/>
          <p:cNvSpPr/>
          <p:nvPr/>
        </p:nvSpPr>
        <p:spPr>
          <a:xfrm>
            <a:off x="1703723" y="1233669"/>
            <a:ext cx="3745970" cy="1642723"/>
          </a:xfrm>
          <a:prstGeom prst="cloudCallout">
            <a:avLst>
              <a:gd name="adj1" fmla="val -46223"/>
              <a:gd name="adj2" fmla="val 69350"/>
            </a:avLst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bg1"/>
                </a:solidFill>
                <a:latin typeface="Century Gothic" panose="020B0502020202020204" pitchFamily="34" charset="0"/>
              </a:rPr>
              <a:t>¿Y si chateo con alguie</a:t>
            </a:r>
            <a:r>
              <a:rPr lang="es-ES"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s-ES" sz="200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0" name="Llamada de nube 39"/>
          <p:cNvSpPr/>
          <p:nvPr/>
        </p:nvSpPr>
        <p:spPr>
          <a:xfrm>
            <a:off x="2664355" y="2751019"/>
            <a:ext cx="3745970" cy="1642723"/>
          </a:xfrm>
          <a:prstGeom prst="cloudCallout">
            <a:avLst>
              <a:gd name="adj1" fmla="val -71834"/>
              <a:gd name="adj2" fmla="val -6389"/>
            </a:avLst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bg1"/>
                </a:solidFill>
                <a:latin typeface="Century Gothic" panose="020B0502020202020204" pitchFamily="34" charset="0"/>
              </a:rPr>
              <a:t>¿Cómo se quién es quién?</a:t>
            </a:r>
          </a:p>
        </p:txBody>
      </p:sp>
      <p:sp>
        <p:nvSpPr>
          <p:cNvPr id="7" name="Llamada ovalada 6"/>
          <p:cNvSpPr/>
          <p:nvPr/>
        </p:nvSpPr>
        <p:spPr>
          <a:xfrm>
            <a:off x="6175949" y="1846962"/>
            <a:ext cx="3417756" cy="1104700"/>
          </a:xfrm>
          <a:prstGeom prst="wedgeEllipseCallout">
            <a:avLst>
              <a:gd name="adj1" fmla="val 53058"/>
              <a:gd name="adj2" fmla="val 11799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En cualquier caso el sentido común</a:t>
            </a:r>
          </a:p>
        </p:txBody>
      </p:sp>
      <p:sp>
        <p:nvSpPr>
          <p:cNvPr id="44" name="Llamada ovalada 43"/>
          <p:cNvSpPr/>
          <p:nvPr/>
        </p:nvSpPr>
        <p:spPr>
          <a:xfrm>
            <a:off x="6309484" y="3351293"/>
            <a:ext cx="3417756" cy="1593545"/>
          </a:xfrm>
          <a:prstGeom prst="wedgeEllipseCallout">
            <a:avLst>
              <a:gd name="adj1" fmla="val 56409"/>
              <a:gd name="adj2" fmla="val 182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Century Gothic" panose="020B0502020202020204" pitchFamily="34" charset="0"/>
              </a:rPr>
              <a:t>Si algo suena demasiado bueno para ser cierto puedes entonces dudar</a:t>
            </a:r>
          </a:p>
        </p:txBody>
      </p:sp>
      <p:sp>
        <p:nvSpPr>
          <p:cNvPr id="34" name="Llamada ovalada 33"/>
          <p:cNvSpPr/>
          <p:nvPr/>
        </p:nvSpPr>
        <p:spPr>
          <a:xfrm>
            <a:off x="6175949" y="5264456"/>
            <a:ext cx="3207748" cy="1216244"/>
          </a:xfrm>
          <a:prstGeom prst="wedgeEllipseCallout">
            <a:avLst>
              <a:gd name="adj1" fmla="val 70158"/>
              <a:gd name="adj2" fmla="val -13388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rgbClr val="333333"/>
                </a:solidFill>
                <a:latin typeface="Century Gothic" panose="020B0502020202020204" pitchFamily="34" charset="0"/>
              </a:rPr>
              <a:t>Coméntalo con adulto responsable</a:t>
            </a:r>
            <a:endParaRPr lang="es-ES" sz="16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4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7" grpId="0" animBg="1"/>
      <p:bldP spid="44" grpId="0" animBg="1"/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o 70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2" name="Forma libre 71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5" name="Forma libre 74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6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o 79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3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4" name="Arco 83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5" name="Elipse 84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6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Forma libre 88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90" name="Forma libre 89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1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Conector angular 91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Elipse 92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4" name="Conector angular 93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Elipse 94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1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104698" flipH="1">
            <a:off x="8709299" y="1565150"/>
            <a:ext cx="3267214" cy="472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Llamada ovalada 1"/>
          <p:cNvSpPr/>
          <p:nvPr/>
        </p:nvSpPr>
        <p:spPr>
          <a:xfrm>
            <a:off x="5927899" y="528225"/>
            <a:ext cx="3660319" cy="2452414"/>
          </a:xfrm>
          <a:prstGeom prst="wedgeEllipseCallout">
            <a:avLst>
              <a:gd name="adj1" fmla="val 42235"/>
              <a:gd name="adj2" fmla="val 722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Century Gothic" panose="020B0502020202020204" pitchFamily="34" charset="0"/>
              </a:rPr>
              <a:t>Vamos a dialogar con alguien  ¿Qué preguntas debemos saber si es una persona o no?</a:t>
            </a:r>
          </a:p>
        </p:txBody>
      </p:sp>
      <p:pic>
        <p:nvPicPr>
          <p:cNvPr id="11266" name="Picture 2" descr="Alizia chatbot avatar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61" y="3223243"/>
            <a:ext cx="2474325" cy="230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lizia chatbot avatar">
            <a:hlinkClick r:id="rId16"/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230" y="3223243"/>
            <a:ext cx="2474325" cy="230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lamada ovalada 5">
            <a:hlinkClick r:id="rId14"/>
          </p:cNvPr>
          <p:cNvSpPr/>
          <p:nvPr/>
        </p:nvSpPr>
        <p:spPr>
          <a:xfrm>
            <a:off x="1937214" y="2357438"/>
            <a:ext cx="1588016" cy="1285875"/>
          </a:xfrm>
          <a:prstGeom prst="wedgeEllipseCallout">
            <a:avLst/>
          </a:prstGeom>
          <a:solidFill>
            <a:srgbClr val="FF7A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/>
          <p:nvPr/>
        </p:nvCxnSpPr>
        <p:spPr>
          <a:xfrm flipV="1">
            <a:off x="2273871" y="3000375"/>
            <a:ext cx="1043070" cy="15276"/>
          </a:xfrm>
          <a:prstGeom prst="line">
            <a:avLst/>
          </a:prstGeom>
          <a:ln w="2444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Llamada ovalada 44">
            <a:hlinkClick r:id="rId16"/>
          </p:cNvPr>
          <p:cNvSpPr/>
          <p:nvPr/>
        </p:nvSpPr>
        <p:spPr>
          <a:xfrm>
            <a:off x="4811180" y="2374292"/>
            <a:ext cx="1588016" cy="1285875"/>
          </a:xfrm>
          <a:prstGeom prst="wedgeEllipseCallout">
            <a:avLst/>
          </a:prstGeom>
          <a:solidFill>
            <a:srgbClr val="9AA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6" name="Conector recto 45"/>
          <p:cNvCxnSpPr/>
          <p:nvPr/>
        </p:nvCxnSpPr>
        <p:spPr>
          <a:xfrm flipV="1">
            <a:off x="5147837" y="3017229"/>
            <a:ext cx="1043070" cy="15276"/>
          </a:xfrm>
          <a:prstGeom prst="line">
            <a:avLst/>
          </a:prstGeom>
          <a:ln w="2444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/>
          <p:cNvSpPr/>
          <p:nvPr/>
        </p:nvSpPr>
        <p:spPr>
          <a:xfrm>
            <a:off x="8627187" y="6271679"/>
            <a:ext cx="3671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>
                <a:latin typeface="Century Gothic" panose="020B0502020202020204" pitchFamily="34" charset="0"/>
              </a:rPr>
              <a:t>https://play.google.com/store/apps/details?id=com.antakirasoftware.hablaconcervantes</a:t>
            </a:r>
          </a:p>
        </p:txBody>
      </p:sp>
    </p:spTree>
    <p:extLst>
      <p:ext uri="{BB962C8B-B14F-4D97-AF65-F5344CB8AC3E}">
        <p14:creationId xmlns:p14="http://schemas.microsoft.com/office/powerpoint/2010/main" val="309004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39" name="Forma libre 38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Forma libre 39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Forma libre 40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Forma libre 41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3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upo 46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50" name="Imagen 49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1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Arco 51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53" name="Elipse 52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54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Forma libre 56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58" name="Forma libre 57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59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0" name="Conector angular 59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Elipse 60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62" name="Conector angular 61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Elipse 62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49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3437363" y="2628797"/>
            <a:ext cx="60852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>
                <a:latin typeface="Century Gothic" panose="020B0502020202020204" pitchFamily="34" charset="0"/>
              </a:rPr>
              <a:t>La verdad se robustece con la investigación y la espera;</a:t>
            </a:r>
          </a:p>
          <a:p>
            <a:r>
              <a:rPr lang="es-ES" sz="3200">
                <a:latin typeface="Century Gothic" panose="020B0502020202020204" pitchFamily="34" charset="0"/>
              </a:rPr>
              <a:t>la falsedad, con el apresuramiento y la incertidumbre</a:t>
            </a:r>
          </a:p>
        </p:txBody>
      </p:sp>
      <p:pic>
        <p:nvPicPr>
          <p:cNvPr id="9218" name="Picture 2" descr="Imagen relacionada"/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1"/>
          <a:stretch/>
        </p:blipFill>
        <p:spPr bwMode="auto">
          <a:xfrm>
            <a:off x="2473531" y="1919184"/>
            <a:ext cx="950569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n relacionada"/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/>
          <a:stretch/>
        </p:blipFill>
        <p:spPr bwMode="auto">
          <a:xfrm>
            <a:off x="9522649" y="3271674"/>
            <a:ext cx="948191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99577" y="5238378"/>
            <a:ext cx="157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/>
              <a:t>Cornelio Tácito</a:t>
            </a:r>
          </a:p>
        </p:txBody>
      </p:sp>
      <p:pic>
        <p:nvPicPr>
          <p:cNvPr id="9222" name="Picture 6" descr="Gaius Cornelius Tacitus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7" y="2799978"/>
            <a:ext cx="1905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6901962" y="4118606"/>
            <a:ext cx="5486785" cy="3779777"/>
            <a:chOff x="6901962" y="4118606"/>
            <a:chExt cx="5486785" cy="3779777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0978720">
              <a:off x="9681329" y="4118606"/>
              <a:ext cx="2707418" cy="3779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Llamada de nube 32"/>
            <p:cNvSpPr/>
            <p:nvPr/>
          </p:nvSpPr>
          <p:spPr>
            <a:xfrm>
              <a:off x="6901962" y="4690900"/>
              <a:ext cx="3393376" cy="1277270"/>
            </a:xfrm>
            <a:prstGeom prst="cloudCallout">
              <a:avLst>
                <a:gd name="adj1" fmla="val 57051"/>
                <a:gd name="adj2" fmla="val 39913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000">
                  <a:solidFill>
                    <a:schemeClr val="bg1"/>
                  </a:solidFill>
                  <a:latin typeface="Century Gothic" panose="020B0502020202020204" pitchFamily="34" charset="0"/>
                </a:rPr>
                <a:t>¿Por qué diría esto?</a:t>
              </a: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320007" y="5607710"/>
            <a:ext cx="2207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i="1">
                <a:latin typeface="Century Gothic" panose="020B0502020202020204" pitchFamily="34" charset="0"/>
              </a:rPr>
              <a:t>Historiador, orador, senador, cónsul y gobernador del Imperio romano nacido hacia el año 55 d. C.</a:t>
            </a:r>
          </a:p>
        </p:txBody>
      </p:sp>
    </p:spTree>
    <p:extLst>
      <p:ext uri="{BB962C8B-B14F-4D97-AF65-F5344CB8AC3E}">
        <p14:creationId xmlns:p14="http://schemas.microsoft.com/office/powerpoint/2010/main" val="231069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39" name="Forma libre 38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Forma libre 39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1" name="Forma libre 40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2" name="Forma libre 41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3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6" descr="internet, line, web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 descr="text, wrap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upo 46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50" name="Imagen 49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1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Arco 51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53" name="Elipse 52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54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Forma libre 56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58" name="Forma libre 57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59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0" name="Conector angular 59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Elipse 60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62" name="Conector angular 61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Elipse 62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49" name="Picture 20" descr="bulb, idea, light ico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104698">
            <a:off x="428241" y="2095599"/>
            <a:ext cx="3141266" cy="472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Llamada ovalada 32"/>
          <p:cNvSpPr/>
          <p:nvPr/>
        </p:nvSpPr>
        <p:spPr>
          <a:xfrm>
            <a:off x="2848274" y="1414750"/>
            <a:ext cx="3549192" cy="1812027"/>
          </a:xfrm>
          <a:prstGeom prst="wedgeEllipseCallout">
            <a:avLst>
              <a:gd name="adj1" fmla="val -59912"/>
              <a:gd name="adj2" fmla="val 105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Century Gothic" panose="020B0502020202020204" pitchFamily="34" charset="0"/>
              </a:rPr>
              <a:t>Esto se lo podríamos contar a los más pequeños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78720">
            <a:off x="9188960" y="2655475"/>
            <a:ext cx="2707418" cy="377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Llamada ovalada 34"/>
          <p:cNvSpPr/>
          <p:nvPr/>
        </p:nvSpPr>
        <p:spPr>
          <a:xfrm>
            <a:off x="6665278" y="1355088"/>
            <a:ext cx="3077308" cy="2452414"/>
          </a:xfrm>
          <a:prstGeom prst="wedgeEllipseCallout">
            <a:avLst>
              <a:gd name="adj1" fmla="val 50371"/>
              <a:gd name="adj2" fmla="val 69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Century Gothic" panose="020B0502020202020204" pitchFamily="34" charset="0"/>
              </a:rPr>
              <a:t>¿Y si hacemos un anillo </a:t>
            </a:r>
            <a:r>
              <a:rPr lang="es-ES" err="1">
                <a:latin typeface="Century Gothic" panose="020B0502020202020204" pitchFamily="34" charset="0"/>
              </a:rPr>
              <a:t>Sway</a:t>
            </a:r>
            <a:r>
              <a:rPr lang="es-ES">
                <a:latin typeface="Century Gothic" panose="020B0502020202020204" pitchFamily="34" charset="0"/>
              </a:rPr>
              <a:t> para compartir lo que hemos descubierto ?</a:t>
            </a:r>
          </a:p>
        </p:txBody>
      </p:sp>
    </p:spTree>
    <p:extLst>
      <p:ext uri="{BB962C8B-B14F-4D97-AF65-F5344CB8AC3E}">
        <p14:creationId xmlns:p14="http://schemas.microsoft.com/office/powerpoint/2010/main" val="3020412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434887">
            <a:off x="7427987" y="2040444"/>
            <a:ext cx="3659128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Llamada de nube 9"/>
          <p:cNvSpPr/>
          <p:nvPr/>
        </p:nvSpPr>
        <p:spPr>
          <a:xfrm>
            <a:off x="7835708" y="468878"/>
            <a:ext cx="3806121" cy="1642938"/>
          </a:xfrm>
          <a:prstGeom prst="cloudCallout">
            <a:avLst/>
          </a:prstGeom>
          <a:solidFill>
            <a:srgbClr val="ECA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¿?</a:t>
            </a: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17697" y="2317944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Llamada ovalada 68"/>
          <p:cNvSpPr/>
          <p:nvPr/>
        </p:nvSpPr>
        <p:spPr>
          <a:xfrm flipH="1">
            <a:off x="2447186" y="2542987"/>
            <a:ext cx="4557875" cy="1881864"/>
          </a:xfrm>
          <a:prstGeom prst="wedgeEllipseCallout">
            <a:avLst>
              <a:gd name="adj1" fmla="val 59600"/>
              <a:gd name="adj2" fmla="val 36791"/>
            </a:avLst>
          </a:prstGeom>
          <a:solidFill>
            <a:srgbClr val="F8E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¿Cómo sabes si una información que buscas o te llega es cierta?</a:t>
            </a:r>
            <a:br>
              <a:rPr lang="es-ES" sz="2000">
                <a:latin typeface="Century Gothic" panose="020B0502020202020204" pitchFamily="34" charset="0"/>
              </a:rPr>
            </a:br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O… ¿verdadera a medias?</a:t>
            </a:r>
          </a:p>
        </p:txBody>
      </p:sp>
      <p:grpSp>
        <p:nvGrpSpPr>
          <p:cNvPr id="70" name="Grupo 69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71" name="Forma libre 70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" name="Forma libre 71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Forma libre 72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5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6" descr="internet, line, web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8" descr="text, wrap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9" name="Grupo 78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81" name="Imagen 80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2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Arco 82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84" name="Elipse 83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85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8" name="Forma libre 87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89" name="Forma libre 88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90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1" name="Conector angular 90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Elipse 91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93" name="Conector angular 92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Elipse 93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80" name="Picture 20" descr="bulb, idea, light ic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72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434887">
            <a:off x="7427987" y="2040444"/>
            <a:ext cx="3659128" cy="428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Llamada de nube 9"/>
          <p:cNvSpPr/>
          <p:nvPr/>
        </p:nvSpPr>
        <p:spPr>
          <a:xfrm>
            <a:off x="7835708" y="468878"/>
            <a:ext cx="3806121" cy="1642938"/>
          </a:xfrm>
          <a:prstGeom prst="cloudCallout">
            <a:avLst/>
          </a:prstGeom>
          <a:solidFill>
            <a:srgbClr val="ECA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¿y qué puedo hacer para confiar en una información ?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6657" y="1949041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Llamada ovalada 29"/>
          <p:cNvSpPr/>
          <p:nvPr/>
        </p:nvSpPr>
        <p:spPr>
          <a:xfrm flipH="1">
            <a:off x="2448015" y="4848738"/>
            <a:ext cx="4557875" cy="1771866"/>
          </a:xfrm>
          <a:prstGeom prst="wedgeEllipseCallout">
            <a:avLst>
              <a:gd name="adj1" fmla="val 58715"/>
              <a:gd name="adj2" fmla="val -98297"/>
            </a:avLst>
          </a:prstGeom>
          <a:solidFill>
            <a:srgbClr val="D8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¿Tiene fecha?</a:t>
            </a:r>
            <a:br>
              <a:rPr lang="es-ES" sz="2000">
                <a:latin typeface="Century Gothic" panose="020B0502020202020204" pitchFamily="34" charset="0"/>
              </a:rPr>
            </a:br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¿Es reciente?</a:t>
            </a:r>
          </a:p>
        </p:txBody>
      </p:sp>
      <p:sp>
        <p:nvSpPr>
          <p:cNvPr id="31" name="Llamada ovalada 30"/>
          <p:cNvSpPr/>
          <p:nvPr/>
        </p:nvSpPr>
        <p:spPr>
          <a:xfrm flipH="1">
            <a:off x="2503079" y="3391305"/>
            <a:ext cx="4557875" cy="1590681"/>
          </a:xfrm>
          <a:prstGeom prst="wedgeEllipseCallout">
            <a:avLst>
              <a:gd name="adj1" fmla="val 56945"/>
              <a:gd name="adj2" fmla="val -5044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¿Has mirado si existe más información que confirma lo que has encontrado?</a:t>
            </a:r>
          </a:p>
        </p:txBody>
      </p:sp>
      <p:sp>
        <p:nvSpPr>
          <p:cNvPr id="32" name="Llamada ovalada 31"/>
          <p:cNvSpPr/>
          <p:nvPr/>
        </p:nvSpPr>
        <p:spPr>
          <a:xfrm flipH="1">
            <a:off x="2650233" y="1941285"/>
            <a:ext cx="4557875" cy="1479332"/>
          </a:xfrm>
          <a:prstGeom prst="wedgeEllipseCallout">
            <a:avLst>
              <a:gd name="adj1" fmla="val 59600"/>
              <a:gd name="adj2" fmla="val 36791"/>
            </a:avLst>
          </a:prstGeom>
          <a:solidFill>
            <a:srgbClr val="F8E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¿Sabes quién es autor de la información? ¿y quién es él¿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35" name="Forma libre 34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Forma libre 35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Forma libre 37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Forma libre 47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4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6" descr="internet, line, web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8" descr="text, wrap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8" name="Grupo 67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70" name="Imagen 69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1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Arco 71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74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Forma libre 76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78" name="Forma libre 77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79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0" name="Conector angular 79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Elipse 80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82" name="Conector angular 81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Elipse 82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69" name="Picture 20" descr="bulb, idea, light ic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29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lamada ovalada 33"/>
          <p:cNvSpPr/>
          <p:nvPr/>
        </p:nvSpPr>
        <p:spPr>
          <a:xfrm flipH="1">
            <a:off x="8119413" y="170727"/>
            <a:ext cx="3286115" cy="1540669"/>
          </a:xfrm>
          <a:prstGeom prst="wedgeEllipseCallout">
            <a:avLst>
              <a:gd name="adj1" fmla="val 82448"/>
              <a:gd name="adj2" fmla="val -2013"/>
            </a:avLst>
          </a:prstGeom>
          <a:solidFill>
            <a:srgbClr val="F8E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>
                <a:solidFill>
                  <a:schemeClr val="tx1"/>
                </a:solidFill>
                <a:latin typeface="Century Gothic" panose="020B0502020202020204" pitchFamily="34" charset="0"/>
              </a:rPr>
              <a:t>¿Ponemos color a la información?</a:t>
            </a:r>
            <a:endParaRPr lang="es-ES" sz="360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941574" y="2249619"/>
            <a:ext cx="2720448" cy="4585744"/>
            <a:chOff x="941574" y="2249619"/>
            <a:chExt cx="2720448" cy="4585744"/>
          </a:xfrm>
        </p:grpSpPr>
        <p:sp>
          <p:nvSpPr>
            <p:cNvPr id="8" name="Rectángulo redondeado 7"/>
            <p:cNvSpPr/>
            <p:nvPr/>
          </p:nvSpPr>
          <p:spPr>
            <a:xfrm>
              <a:off x="2528571" y="6439484"/>
              <a:ext cx="1133451" cy="39587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2556" y="2336095"/>
              <a:ext cx="389823" cy="4107485"/>
            </a:xfrm>
            <a:prstGeom prst="rect">
              <a:avLst/>
            </a:prstGeom>
          </p:spPr>
        </p:pic>
        <p:sp>
          <p:nvSpPr>
            <p:cNvPr id="36" name="CuadroTexto 35"/>
            <p:cNvSpPr txBox="1"/>
            <p:nvPr/>
          </p:nvSpPr>
          <p:spPr>
            <a:xfrm>
              <a:off x="3151222" y="2249619"/>
              <a:ext cx="510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1O</a:t>
              </a: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3201724" y="6171839"/>
              <a:ext cx="378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O</a:t>
              </a:r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3190814" y="4205170"/>
              <a:ext cx="378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5</a:t>
              </a:r>
            </a:p>
          </p:txBody>
        </p:sp>
        <p:sp>
          <p:nvSpPr>
            <p:cNvPr id="2" name="CuadroTexto 1"/>
            <p:cNvSpPr txBox="1"/>
            <p:nvPr/>
          </p:nvSpPr>
          <p:spPr>
            <a:xfrm>
              <a:off x="2750954" y="6489234"/>
              <a:ext cx="8301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>
                  <a:latin typeface="Arial Narrow" panose="020B0606020202030204" pitchFamily="34" charset="0"/>
                </a:rPr>
                <a:t>AUTOR</a:t>
              </a:r>
            </a:p>
          </p:txBody>
        </p:sp>
        <p:sp>
          <p:nvSpPr>
            <p:cNvPr id="64" name="CuadroTexto 63"/>
            <p:cNvSpPr txBox="1"/>
            <p:nvPr/>
          </p:nvSpPr>
          <p:spPr>
            <a:xfrm>
              <a:off x="1369696" y="6215376"/>
              <a:ext cx="1527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>
                  <a:latin typeface="Arial Narrow" panose="020B0606020202030204" pitchFamily="34" charset="0"/>
                </a:rPr>
                <a:t>No se sabe quién es</a:t>
              </a:r>
            </a:p>
          </p:txBody>
        </p:sp>
        <p:sp>
          <p:nvSpPr>
            <p:cNvPr id="65" name="CuadroTexto 64"/>
            <p:cNvSpPr txBox="1"/>
            <p:nvPr/>
          </p:nvSpPr>
          <p:spPr>
            <a:xfrm>
              <a:off x="1478618" y="4251337"/>
              <a:ext cx="14190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Si se sabe su nombre y tiene otros trabajos</a:t>
              </a:r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941574" y="2255261"/>
              <a:ext cx="19561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El autor es reconocido por sus trabajos internacionalmente</a:t>
              </a:r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970437" y="3227300"/>
              <a:ext cx="19272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El autor es reconocido por sus trabajos  nacionalmente</a:t>
              </a:r>
            </a:p>
          </p:txBody>
        </p:sp>
        <p:sp>
          <p:nvSpPr>
            <p:cNvPr id="68" name="CuadroTexto 67"/>
            <p:cNvSpPr txBox="1"/>
            <p:nvPr/>
          </p:nvSpPr>
          <p:spPr>
            <a:xfrm>
              <a:off x="1433816" y="5372079"/>
              <a:ext cx="1463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>
                  <a:latin typeface="Arial Narrow" panose="020B0606020202030204" pitchFamily="34" charset="0"/>
                </a:rPr>
                <a:t>Se sabe su nombre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4801748" y="2147901"/>
            <a:ext cx="3001136" cy="4681461"/>
            <a:chOff x="4801748" y="2147901"/>
            <a:chExt cx="3001136" cy="4681461"/>
          </a:xfrm>
        </p:grpSpPr>
        <p:sp>
          <p:nvSpPr>
            <p:cNvPr id="117" name="Rectángulo redondeado 116"/>
            <p:cNvSpPr/>
            <p:nvPr/>
          </p:nvSpPr>
          <p:spPr>
            <a:xfrm>
              <a:off x="5951530" y="6433483"/>
              <a:ext cx="1133451" cy="39587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9" name="Imagen 6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2250" y="2263304"/>
              <a:ext cx="389823" cy="4107485"/>
            </a:xfrm>
            <a:prstGeom prst="rect">
              <a:avLst/>
            </a:prstGeom>
          </p:spPr>
        </p:pic>
        <p:sp>
          <p:nvSpPr>
            <p:cNvPr id="70" name="CuadroTexto 69"/>
            <p:cNvSpPr txBox="1"/>
            <p:nvPr/>
          </p:nvSpPr>
          <p:spPr>
            <a:xfrm>
              <a:off x="6693369" y="2147901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1O</a:t>
              </a:r>
            </a:p>
          </p:txBody>
        </p:sp>
        <p:sp>
          <p:nvSpPr>
            <p:cNvPr id="71" name="CuadroTexto 70"/>
            <p:cNvSpPr txBox="1"/>
            <p:nvPr/>
          </p:nvSpPr>
          <p:spPr>
            <a:xfrm>
              <a:off x="6689949" y="6110645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O</a:t>
              </a:r>
            </a:p>
          </p:txBody>
        </p:sp>
        <p:sp>
          <p:nvSpPr>
            <p:cNvPr id="72" name="CuadroTexto 71"/>
            <p:cNvSpPr txBox="1"/>
            <p:nvPr/>
          </p:nvSpPr>
          <p:spPr>
            <a:xfrm>
              <a:off x="6731985" y="4143977"/>
              <a:ext cx="336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5</a:t>
              </a:r>
            </a:p>
          </p:txBody>
        </p:sp>
        <p:sp>
          <p:nvSpPr>
            <p:cNvPr id="73" name="CuadroTexto 72"/>
            <p:cNvSpPr txBox="1"/>
            <p:nvPr/>
          </p:nvSpPr>
          <p:spPr>
            <a:xfrm>
              <a:off x="5977620" y="6466530"/>
              <a:ext cx="1825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>
                  <a:latin typeface="Arial Narrow" panose="020B0606020202030204" pitchFamily="34" charset="0"/>
                </a:rPr>
                <a:t>REFERENCIA</a:t>
              </a:r>
            </a:p>
          </p:txBody>
        </p:sp>
        <p:sp>
          <p:nvSpPr>
            <p:cNvPr id="74" name="CuadroTexto 73"/>
            <p:cNvSpPr txBox="1"/>
            <p:nvPr/>
          </p:nvSpPr>
          <p:spPr>
            <a:xfrm>
              <a:off x="5094218" y="6169890"/>
              <a:ext cx="13619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Es una opinión</a:t>
              </a:r>
            </a:p>
          </p:txBody>
        </p:sp>
        <p:sp>
          <p:nvSpPr>
            <p:cNvPr id="75" name="CuadroTexto 74"/>
            <p:cNvSpPr txBox="1"/>
            <p:nvPr/>
          </p:nvSpPr>
          <p:spPr>
            <a:xfrm>
              <a:off x="4992194" y="2224079"/>
              <a:ext cx="14639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Es una investigación reconocida</a:t>
              </a:r>
            </a:p>
          </p:txBody>
        </p:sp>
        <p:sp>
          <p:nvSpPr>
            <p:cNvPr id="76" name="CuadroTexto 75"/>
            <p:cNvSpPr txBox="1"/>
            <p:nvPr/>
          </p:nvSpPr>
          <p:spPr>
            <a:xfrm>
              <a:off x="5045699" y="5153187"/>
              <a:ext cx="1410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Es recopilación de opiniones</a:t>
              </a:r>
            </a:p>
          </p:txBody>
        </p:sp>
        <p:sp>
          <p:nvSpPr>
            <p:cNvPr id="77" name="CuadroTexto 76"/>
            <p:cNvSpPr txBox="1"/>
            <p:nvPr/>
          </p:nvSpPr>
          <p:spPr>
            <a:xfrm>
              <a:off x="5003828" y="4116312"/>
              <a:ext cx="142579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Es una información comprobada</a:t>
              </a:r>
            </a:p>
          </p:txBody>
        </p:sp>
        <p:sp>
          <p:nvSpPr>
            <p:cNvPr id="78" name="CuadroTexto 77"/>
            <p:cNvSpPr txBox="1"/>
            <p:nvPr/>
          </p:nvSpPr>
          <p:spPr>
            <a:xfrm>
              <a:off x="4801748" y="3234268"/>
              <a:ext cx="16543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Es una hipótesis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140417" y="2195864"/>
            <a:ext cx="2346963" cy="4642469"/>
            <a:chOff x="3140417" y="2195864"/>
            <a:chExt cx="2346963" cy="4642469"/>
          </a:xfrm>
        </p:grpSpPr>
        <p:sp>
          <p:nvSpPr>
            <p:cNvPr id="116" name="Rectángulo redondeado 115"/>
            <p:cNvSpPr/>
            <p:nvPr/>
          </p:nvSpPr>
          <p:spPr>
            <a:xfrm>
              <a:off x="4309053" y="6442454"/>
              <a:ext cx="1133451" cy="39587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CuadroTexto 93"/>
            <p:cNvSpPr txBox="1"/>
            <p:nvPr/>
          </p:nvSpPr>
          <p:spPr>
            <a:xfrm>
              <a:off x="3140417" y="2195864"/>
              <a:ext cx="14660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Instituciones investigación, universidades</a:t>
              </a:r>
            </a:p>
          </p:txBody>
        </p:sp>
        <p:pic>
          <p:nvPicPr>
            <p:cNvPr id="79" name="Imagen 7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7477" y="2318356"/>
              <a:ext cx="389823" cy="4107485"/>
            </a:xfrm>
            <a:prstGeom prst="rect">
              <a:avLst/>
            </a:prstGeom>
          </p:spPr>
        </p:pic>
        <p:sp>
          <p:nvSpPr>
            <p:cNvPr id="80" name="CuadroTexto 79"/>
            <p:cNvSpPr txBox="1"/>
            <p:nvPr/>
          </p:nvSpPr>
          <p:spPr>
            <a:xfrm>
              <a:off x="4976776" y="2226189"/>
              <a:ext cx="510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1O</a:t>
              </a:r>
            </a:p>
          </p:txBody>
        </p:sp>
        <p:sp>
          <p:nvSpPr>
            <p:cNvPr id="81" name="CuadroTexto 80"/>
            <p:cNvSpPr txBox="1"/>
            <p:nvPr/>
          </p:nvSpPr>
          <p:spPr>
            <a:xfrm>
              <a:off x="4986645" y="6154100"/>
              <a:ext cx="378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O</a:t>
              </a:r>
            </a:p>
          </p:txBody>
        </p:sp>
        <p:sp>
          <p:nvSpPr>
            <p:cNvPr id="82" name="CuadroTexto 81"/>
            <p:cNvSpPr txBox="1"/>
            <p:nvPr/>
          </p:nvSpPr>
          <p:spPr>
            <a:xfrm>
              <a:off x="5030686" y="4187432"/>
              <a:ext cx="378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5</a:t>
              </a:r>
            </a:p>
          </p:txBody>
        </p:sp>
        <p:sp>
          <p:nvSpPr>
            <p:cNvPr id="83" name="CuadroTexto 82"/>
            <p:cNvSpPr txBox="1"/>
            <p:nvPr/>
          </p:nvSpPr>
          <p:spPr>
            <a:xfrm>
              <a:off x="4462131" y="6504561"/>
              <a:ext cx="9548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>
                  <a:latin typeface="Arial Narrow" panose="020B0606020202030204" pitchFamily="34" charset="0"/>
                </a:rPr>
                <a:t>ORIGEN</a:t>
              </a:r>
            </a:p>
          </p:txBody>
        </p:sp>
        <p:sp>
          <p:nvSpPr>
            <p:cNvPr id="89" name="CuadroTexto 88"/>
            <p:cNvSpPr txBox="1"/>
            <p:nvPr/>
          </p:nvSpPr>
          <p:spPr>
            <a:xfrm>
              <a:off x="3833525" y="6182040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>
                  <a:latin typeface="Arial Narrow" panose="020B0606020202030204" pitchFamily="34" charset="0"/>
                </a:rPr>
                <a:t>Red social</a:t>
              </a:r>
            </a:p>
          </p:txBody>
        </p:sp>
        <p:sp>
          <p:nvSpPr>
            <p:cNvPr id="90" name="CuadroTexto 89"/>
            <p:cNvSpPr txBox="1"/>
            <p:nvPr/>
          </p:nvSpPr>
          <p:spPr>
            <a:xfrm>
              <a:off x="3426645" y="5227598"/>
              <a:ext cx="12081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Blogs y página web</a:t>
              </a:r>
            </a:p>
          </p:txBody>
        </p:sp>
        <p:sp>
          <p:nvSpPr>
            <p:cNvPr id="92" name="CuadroTexto 91"/>
            <p:cNvSpPr txBox="1"/>
            <p:nvPr/>
          </p:nvSpPr>
          <p:spPr>
            <a:xfrm>
              <a:off x="3398303" y="4286984"/>
              <a:ext cx="12081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Periódicos y medios reconocidos</a:t>
              </a:r>
            </a:p>
          </p:txBody>
        </p:sp>
        <p:sp>
          <p:nvSpPr>
            <p:cNvPr id="93" name="CuadroTexto 92"/>
            <p:cNvSpPr txBox="1"/>
            <p:nvPr/>
          </p:nvSpPr>
          <p:spPr>
            <a:xfrm>
              <a:off x="3140417" y="3186363"/>
              <a:ext cx="14660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Medios especializados reconocidos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6781628" y="2140132"/>
            <a:ext cx="1991554" cy="4667119"/>
            <a:chOff x="6781628" y="2140132"/>
            <a:chExt cx="1991554" cy="4667119"/>
          </a:xfrm>
        </p:grpSpPr>
        <p:sp>
          <p:nvSpPr>
            <p:cNvPr id="118" name="Rectángulo redondeado 117"/>
            <p:cNvSpPr/>
            <p:nvPr/>
          </p:nvSpPr>
          <p:spPr>
            <a:xfrm>
              <a:off x="7639731" y="6411372"/>
              <a:ext cx="1133451" cy="39587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5" name="Imagen 9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3315" y="2228733"/>
              <a:ext cx="389823" cy="4107485"/>
            </a:xfrm>
            <a:prstGeom prst="rect">
              <a:avLst/>
            </a:prstGeom>
          </p:spPr>
        </p:pic>
        <p:sp>
          <p:nvSpPr>
            <p:cNvPr id="96" name="CuadroTexto 95"/>
            <p:cNvSpPr txBox="1"/>
            <p:nvPr/>
          </p:nvSpPr>
          <p:spPr>
            <a:xfrm>
              <a:off x="8314666" y="214013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1O</a:t>
              </a:r>
            </a:p>
          </p:txBody>
        </p:sp>
        <p:sp>
          <p:nvSpPr>
            <p:cNvPr id="97" name="CuadroTexto 96"/>
            <p:cNvSpPr txBox="1"/>
            <p:nvPr/>
          </p:nvSpPr>
          <p:spPr>
            <a:xfrm>
              <a:off x="8409718" y="6064477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O</a:t>
              </a:r>
            </a:p>
          </p:txBody>
        </p:sp>
        <p:sp>
          <p:nvSpPr>
            <p:cNvPr id="98" name="CuadroTexto 97"/>
            <p:cNvSpPr txBox="1"/>
            <p:nvPr/>
          </p:nvSpPr>
          <p:spPr>
            <a:xfrm>
              <a:off x="8356848" y="4132380"/>
              <a:ext cx="336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5</a:t>
              </a: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7876397" y="6460079"/>
              <a:ext cx="8947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>
                  <a:latin typeface="Arial Narrow" panose="020B0606020202030204" pitchFamily="34" charset="0"/>
                </a:rPr>
                <a:t>VIGENCIA</a:t>
              </a:r>
            </a:p>
          </p:txBody>
        </p:sp>
        <p:sp>
          <p:nvSpPr>
            <p:cNvPr id="99" name="CuadroTexto 98"/>
            <p:cNvSpPr txBox="1"/>
            <p:nvPr/>
          </p:nvSpPr>
          <p:spPr>
            <a:xfrm>
              <a:off x="6913086" y="5945951"/>
              <a:ext cx="1151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No identificada</a:t>
              </a:r>
            </a:p>
          </p:txBody>
        </p:sp>
        <p:sp>
          <p:nvSpPr>
            <p:cNvPr id="100" name="CuadroTexto 99"/>
            <p:cNvSpPr txBox="1"/>
            <p:nvPr/>
          </p:nvSpPr>
          <p:spPr>
            <a:xfrm>
              <a:off x="6913859" y="4112836"/>
              <a:ext cx="1151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Hace 5 años</a:t>
              </a:r>
            </a:p>
          </p:txBody>
        </p:sp>
        <p:sp>
          <p:nvSpPr>
            <p:cNvPr id="101" name="CuadroTexto 100"/>
            <p:cNvSpPr txBox="1"/>
            <p:nvPr/>
          </p:nvSpPr>
          <p:spPr>
            <a:xfrm>
              <a:off x="6781628" y="5128858"/>
              <a:ext cx="12416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Hace 10 años</a:t>
              </a:r>
            </a:p>
          </p:txBody>
        </p:sp>
        <p:sp>
          <p:nvSpPr>
            <p:cNvPr id="102" name="CuadroTexto 101"/>
            <p:cNvSpPr txBox="1"/>
            <p:nvPr/>
          </p:nvSpPr>
          <p:spPr>
            <a:xfrm>
              <a:off x="6906282" y="2180975"/>
              <a:ext cx="1151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Actualizada</a:t>
              </a:r>
            </a:p>
          </p:txBody>
        </p:sp>
        <p:sp>
          <p:nvSpPr>
            <p:cNvPr id="103" name="CuadroTexto 102"/>
            <p:cNvSpPr txBox="1"/>
            <p:nvPr/>
          </p:nvSpPr>
          <p:spPr>
            <a:xfrm>
              <a:off x="6890252" y="3146831"/>
              <a:ext cx="1151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Hace 3 años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8409718" y="2077053"/>
            <a:ext cx="2307176" cy="4693632"/>
            <a:chOff x="8409718" y="2077053"/>
            <a:chExt cx="2307176" cy="4693632"/>
          </a:xfrm>
        </p:grpSpPr>
        <p:sp>
          <p:nvSpPr>
            <p:cNvPr id="119" name="Rectángulo redondeado 118"/>
            <p:cNvSpPr/>
            <p:nvPr/>
          </p:nvSpPr>
          <p:spPr>
            <a:xfrm>
              <a:off x="9074961" y="6374806"/>
              <a:ext cx="1521496" cy="39587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05" name="Imagen 10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40336" y="2204053"/>
              <a:ext cx="389823" cy="4107485"/>
            </a:xfrm>
            <a:prstGeom prst="rect">
              <a:avLst/>
            </a:prstGeom>
          </p:spPr>
        </p:pic>
        <p:sp>
          <p:nvSpPr>
            <p:cNvPr id="106" name="CuadroTexto 105"/>
            <p:cNvSpPr txBox="1"/>
            <p:nvPr/>
          </p:nvSpPr>
          <p:spPr>
            <a:xfrm>
              <a:off x="10262924" y="207705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1O</a:t>
              </a:r>
            </a:p>
          </p:txBody>
        </p:sp>
        <p:sp>
          <p:nvSpPr>
            <p:cNvPr id="107" name="CuadroTexto 106"/>
            <p:cNvSpPr txBox="1"/>
            <p:nvPr/>
          </p:nvSpPr>
          <p:spPr>
            <a:xfrm>
              <a:off x="10259504" y="6039797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/>
                <a:t>O</a:t>
              </a:r>
            </a:p>
          </p:txBody>
        </p:sp>
        <p:sp>
          <p:nvSpPr>
            <p:cNvPr id="108" name="CuadroTexto 107"/>
            <p:cNvSpPr txBox="1"/>
            <p:nvPr/>
          </p:nvSpPr>
          <p:spPr>
            <a:xfrm>
              <a:off x="10301540" y="4073129"/>
              <a:ext cx="336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5</a:t>
              </a:r>
            </a:p>
          </p:txBody>
        </p:sp>
        <p:sp>
          <p:nvSpPr>
            <p:cNvPr id="109" name="CuadroTexto 108"/>
            <p:cNvSpPr txBox="1"/>
            <p:nvPr/>
          </p:nvSpPr>
          <p:spPr>
            <a:xfrm>
              <a:off x="8511258" y="5876296"/>
              <a:ext cx="14651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No comprobado en otros medios</a:t>
              </a:r>
            </a:p>
          </p:txBody>
        </p:sp>
        <p:sp>
          <p:nvSpPr>
            <p:cNvPr id="110" name="CuadroTexto 109"/>
            <p:cNvSpPr txBox="1"/>
            <p:nvPr/>
          </p:nvSpPr>
          <p:spPr>
            <a:xfrm>
              <a:off x="8836999" y="3894818"/>
              <a:ext cx="11513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Información contradictoria en numerosos medios</a:t>
              </a:r>
            </a:p>
          </p:txBody>
        </p:sp>
        <p:sp>
          <p:nvSpPr>
            <p:cNvPr id="112" name="CuadroTexto 111"/>
            <p:cNvSpPr txBox="1"/>
            <p:nvPr/>
          </p:nvSpPr>
          <p:spPr>
            <a:xfrm>
              <a:off x="8693800" y="2156295"/>
              <a:ext cx="1294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Unánime en todos los medios </a:t>
              </a:r>
            </a:p>
          </p:txBody>
        </p:sp>
        <p:sp>
          <p:nvSpPr>
            <p:cNvPr id="113" name="CuadroTexto 112"/>
            <p:cNvSpPr txBox="1"/>
            <p:nvPr/>
          </p:nvSpPr>
          <p:spPr>
            <a:xfrm>
              <a:off x="8409718" y="2837687"/>
              <a:ext cx="15786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Información contradictoria comprobada en medios reconocidos</a:t>
              </a:r>
            </a:p>
          </p:txBody>
        </p:sp>
        <p:sp>
          <p:nvSpPr>
            <p:cNvPr id="114" name="CuadroTexto 113"/>
            <p:cNvSpPr txBox="1"/>
            <p:nvPr/>
          </p:nvSpPr>
          <p:spPr>
            <a:xfrm>
              <a:off x="9174546" y="6426748"/>
              <a:ext cx="1423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>
                  <a:latin typeface="Arial Narrow" panose="020B0606020202030204" pitchFamily="34" charset="0"/>
                </a:rPr>
                <a:t>COMPROBACIÓN</a:t>
              </a:r>
            </a:p>
          </p:txBody>
        </p:sp>
        <p:sp>
          <p:nvSpPr>
            <p:cNvPr id="115" name="CuadroTexto 114"/>
            <p:cNvSpPr txBox="1"/>
            <p:nvPr/>
          </p:nvSpPr>
          <p:spPr>
            <a:xfrm>
              <a:off x="8523164" y="5048914"/>
              <a:ext cx="14651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>
                  <a:latin typeface="Arial Narrow" panose="020B0606020202030204" pitchFamily="34" charset="0"/>
                </a:rPr>
                <a:t>Información contradictoria en pocos medios</a:t>
              </a:r>
            </a:p>
          </p:txBody>
        </p:sp>
      </p:grp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1434887" flipH="1">
            <a:off x="6258534" y="-9319"/>
            <a:ext cx="1657176" cy="233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ipse 8"/>
          <p:cNvSpPr/>
          <p:nvPr/>
        </p:nvSpPr>
        <p:spPr>
          <a:xfrm>
            <a:off x="11053178" y="5647303"/>
            <a:ext cx="470647" cy="457985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20" name="Grupo 119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121" name="Forma libre 120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2" name="Forma libre 121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3" name="Forma libre 122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4" name="Forma libre 123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25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16" descr="internet, line, web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18" descr="text, wrap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9" name="Grupo 128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131" name="Imagen 130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2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3" name="Arco 132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134" name="Elipse 133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35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8" name="Forma libre 137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139" name="Forma libre 138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140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1" name="Conector angular 140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Elipse 141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143" name="Conector angular 142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Elipse 143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130" name="Picture 20" descr="bulb, idea, light ic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089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clrChange>
              <a:clrFrom>
                <a:srgbClr val="145F9B"/>
              </a:clrFrom>
              <a:clrTo>
                <a:srgbClr val="145F9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5278" y="1126486"/>
            <a:ext cx="5307079" cy="52556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16657" y="1949041"/>
            <a:ext cx="2332308" cy="402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Llamada ovalada 30"/>
          <p:cNvSpPr/>
          <p:nvPr/>
        </p:nvSpPr>
        <p:spPr>
          <a:xfrm flipH="1">
            <a:off x="2503079" y="3391305"/>
            <a:ext cx="4557875" cy="1590681"/>
          </a:xfrm>
          <a:prstGeom prst="wedgeEllipseCallout">
            <a:avLst>
              <a:gd name="adj1" fmla="val 56945"/>
              <a:gd name="adj2" fmla="val -5044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¿Qué color pondremos a la información encontrada?</a:t>
            </a:r>
          </a:p>
        </p:txBody>
      </p:sp>
      <p:sp>
        <p:nvSpPr>
          <p:cNvPr id="32" name="Llamada ovalada 31"/>
          <p:cNvSpPr/>
          <p:nvPr/>
        </p:nvSpPr>
        <p:spPr>
          <a:xfrm flipH="1">
            <a:off x="2650233" y="1941285"/>
            <a:ext cx="4557875" cy="1479332"/>
          </a:xfrm>
          <a:prstGeom prst="wedgeEllipseCallout">
            <a:avLst>
              <a:gd name="adj1" fmla="val 59600"/>
              <a:gd name="adj2" fmla="val 36791"/>
            </a:avLst>
          </a:prstGeom>
          <a:solidFill>
            <a:srgbClr val="F8E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¿Buscamos información sobre cuándo el hombre pondrá el pie en Marte ¿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35" name="Forma libre 34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Forma libre 35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Forma libre 37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Forma libre 47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4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6" descr="internet, line, web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8" descr="text, wrap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8" name="Grupo 67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70" name="Imagen 69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1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Arco 71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74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Forma libre 76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78" name="Forma libre 77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79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0" name="Conector angular 79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Elipse 80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82" name="Conector angular 81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Elipse 82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69" name="Picture 20" descr="bulb, idea, light ic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105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TOR HOMOPOLAR SIM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2397" t="11869" r="12406" b="13207"/>
          <a:stretch>
            <a:fillRect/>
          </a:stretch>
        </p:blipFill>
        <p:spPr>
          <a:xfrm>
            <a:off x="6437170" y="2397034"/>
            <a:ext cx="4968505" cy="3699548"/>
          </a:xfrm>
          <a:prstGeom prst="rect">
            <a:avLst/>
          </a:prstGeom>
        </p:spPr>
      </p:pic>
      <p:pic>
        <p:nvPicPr>
          <p:cNvPr id="3" name="Haciendo palomitas con la radiación que emiten los móviles-Arzl8N50Nw4_x26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9175" y="2397035"/>
            <a:ext cx="4968505" cy="3726379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392828" y="2037121"/>
            <a:ext cx="719827" cy="71982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5" name="Elipse 64"/>
          <p:cNvSpPr/>
          <p:nvPr/>
        </p:nvSpPr>
        <p:spPr>
          <a:xfrm>
            <a:off x="6077257" y="2397035"/>
            <a:ext cx="719827" cy="71982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>
                <a:latin typeface="Century Gothic" panose="020B0502020202020204" pitchFamily="34" charset="0"/>
              </a:rPr>
              <a:t>2</a:t>
            </a:r>
          </a:p>
        </p:txBody>
      </p:sp>
      <p:grpSp>
        <p:nvGrpSpPr>
          <p:cNvPr id="33" name="Grupo 32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34" name="Forma libre 33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Forma libre 34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6" name="Forma libre 35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Forma libre 37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8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6" descr="internet, line, web icon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8" descr="text, wrap icon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8" name="Grupo 67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70" name="Imagen 69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1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Arco 71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74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5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Forma libre 76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78" name="Forma libre 77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79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0" name="Conector angular 79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Elipse 80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82" name="Conector angular 81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Elipse 82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69" name="Picture 20" descr="bulb, idea, light ico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6623208" y="-102074"/>
            <a:ext cx="1606392" cy="213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Llamada ovalada 38"/>
          <p:cNvSpPr/>
          <p:nvPr/>
        </p:nvSpPr>
        <p:spPr>
          <a:xfrm flipH="1">
            <a:off x="7874710" y="743148"/>
            <a:ext cx="3309844" cy="766675"/>
          </a:xfrm>
          <a:prstGeom prst="wedgeEllipseCallout">
            <a:avLst>
              <a:gd name="adj1" fmla="val 53261"/>
              <a:gd name="adj2" fmla="val -70239"/>
            </a:avLst>
          </a:prstGeom>
          <a:solidFill>
            <a:srgbClr val="D8EA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¿Cuál es el vídeo cierto? </a:t>
            </a:r>
          </a:p>
        </p:txBody>
      </p:sp>
      <p:sp>
        <p:nvSpPr>
          <p:cNvPr id="40" name="Llamada ovalada 39"/>
          <p:cNvSpPr/>
          <p:nvPr/>
        </p:nvSpPr>
        <p:spPr>
          <a:xfrm flipH="1">
            <a:off x="7167954" y="1570091"/>
            <a:ext cx="3309844" cy="766675"/>
          </a:xfrm>
          <a:prstGeom prst="wedgeEllipseCallout">
            <a:avLst>
              <a:gd name="adj1" fmla="val 34753"/>
              <a:gd name="adj2" fmla="val -157084"/>
            </a:avLst>
          </a:prstGeom>
          <a:solidFill>
            <a:srgbClr val="FF7A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¿Por qué? </a:t>
            </a:r>
          </a:p>
        </p:txBody>
      </p:sp>
    </p:spTree>
    <p:extLst>
      <p:ext uri="{BB962C8B-B14F-4D97-AF65-F5344CB8AC3E}">
        <p14:creationId xmlns:p14="http://schemas.microsoft.com/office/powerpoint/2010/main" val="162851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65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93612" y="2445767"/>
            <a:ext cx="11682451" cy="3731765"/>
            <a:chOff x="193612" y="2445767"/>
            <a:chExt cx="11682451" cy="3731765"/>
          </a:xfrm>
        </p:grpSpPr>
        <p:pic>
          <p:nvPicPr>
            <p:cNvPr id="3074" name="Picture 2" descr="https://esp.rt.com/actualidad/public_images/51e/51e53f0a306a69dcd4477426ce549eec_articl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825" y="2805681"/>
              <a:ext cx="5267325" cy="33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gcdn.emol.cl/fotografia/files/2014/08/fotos-increibles-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41" b="26530"/>
            <a:stretch/>
          </p:blipFill>
          <p:spPr bwMode="auto">
            <a:xfrm>
              <a:off x="553525" y="2805681"/>
              <a:ext cx="5368025" cy="3371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Elipse 35"/>
            <p:cNvSpPr/>
            <p:nvPr/>
          </p:nvSpPr>
          <p:spPr>
            <a:xfrm>
              <a:off x="11156236" y="2445767"/>
              <a:ext cx="719827" cy="7198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200" b="1">
                  <a:latin typeface="Century Gothic" panose="020B0502020202020204" pitchFamily="34" charset="0"/>
                </a:rPr>
                <a:t>2</a:t>
              </a:r>
            </a:p>
          </p:txBody>
        </p:sp>
        <p:sp>
          <p:nvSpPr>
            <p:cNvPr id="33" name="Elipse 32"/>
            <p:cNvSpPr/>
            <p:nvPr/>
          </p:nvSpPr>
          <p:spPr>
            <a:xfrm>
              <a:off x="193612" y="2509693"/>
              <a:ext cx="719827" cy="7198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200" b="1"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155419" y="211016"/>
            <a:ext cx="6579210" cy="1409363"/>
            <a:chOff x="602831" y="21888"/>
            <a:chExt cx="15575705" cy="5636416"/>
          </a:xfrm>
        </p:grpSpPr>
        <p:sp>
          <p:nvSpPr>
            <p:cNvPr id="34" name="Forma libre 33"/>
            <p:cNvSpPr/>
            <p:nvPr/>
          </p:nvSpPr>
          <p:spPr>
            <a:xfrm>
              <a:off x="4928933" y="2475821"/>
              <a:ext cx="10343540" cy="3154691"/>
            </a:xfrm>
            <a:custGeom>
              <a:avLst/>
              <a:gdLst>
                <a:gd name="connsiteX0" fmla="*/ 233908 w 7319710"/>
                <a:gd name="connsiteY0" fmla="*/ 689409 h 2352270"/>
                <a:gd name="connsiteX1" fmla="*/ 2259656 w 7319710"/>
                <a:gd name="connsiteY1" fmla="*/ 689409 h 2352270"/>
                <a:gd name="connsiteX2" fmla="*/ 2597280 w 7319710"/>
                <a:gd name="connsiteY2" fmla="*/ 830086 h 2352270"/>
                <a:gd name="connsiteX3" fmla="*/ 2991176 w 7319710"/>
                <a:gd name="connsiteY3" fmla="*/ 942627 h 2352270"/>
                <a:gd name="connsiteX4" fmla="*/ 3328800 w 7319710"/>
                <a:gd name="connsiteY4" fmla="*/ 886356 h 2352270"/>
                <a:gd name="connsiteX5" fmla="*/ 3863373 w 7319710"/>
                <a:gd name="connsiteY5" fmla="*/ 464326 h 2352270"/>
                <a:gd name="connsiteX6" fmla="*/ 4440148 w 7319710"/>
                <a:gd name="connsiteY6" fmla="*/ 140769 h 2352270"/>
                <a:gd name="connsiteX7" fmla="*/ 4988788 w 7319710"/>
                <a:gd name="connsiteY7" fmla="*/ 92 h 2352270"/>
                <a:gd name="connsiteX8" fmla="*/ 5537428 w 7319710"/>
                <a:gd name="connsiteY8" fmla="*/ 126701 h 2352270"/>
                <a:gd name="connsiteX9" fmla="*/ 6240813 w 7319710"/>
                <a:gd name="connsiteY9" fmla="*/ 520596 h 2352270"/>
                <a:gd name="connsiteX10" fmla="*/ 6901994 w 7319710"/>
                <a:gd name="connsiteY10" fmla="*/ 1167710 h 2352270"/>
                <a:gd name="connsiteX11" fmla="*/ 7267754 w 7319710"/>
                <a:gd name="connsiteY11" fmla="*/ 1758553 h 2352270"/>
                <a:gd name="connsiteX12" fmla="*/ 7253687 w 7319710"/>
                <a:gd name="connsiteY12" fmla="*/ 2349396 h 2352270"/>
                <a:gd name="connsiteX13" fmla="*/ 6676911 w 7319710"/>
                <a:gd name="connsiteY13" fmla="*/ 1955501 h 2352270"/>
                <a:gd name="connsiteX14" fmla="*/ 6170474 w 7319710"/>
                <a:gd name="connsiteY14" fmla="*/ 1322455 h 2352270"/>
                <a:gd name="connsiteX15" fmla="*/ 5495225 w 7319710"/>
                <a:gd name="connsiteY15" fmla="*/ 689409 h 2352270"/>
                <a:gd name="connsiteX16" fmla="*/ 5002856 w 7319710"/>
                <a:gd name="connsiteY16" fmla="*/ 379920 h 2352270"/>
                <a:gd name="connsiteX17" fmla="*/ 3975914 w 7319710"/>
                <a:gd name="connsiteY17" fmla="*/ 703476 h 2352270"/>
                <a:gd name="connsiteX18" fmla="*/ 3371003 w 7319710"/>
                <a:gd name="connsiteY18" fmla="*/ 1069236 h 2352270"/>
                <a:gd name="connsiteX19" fmla="*/ 2752025 w 7319710"/>
                <a:gd name="connsiteY19" fmla="*/ 1055169 h 2352270"/>
                <a:gd name="connsiteX20" fmla="*/ 2273723 w 7319710"/>
                <a:gd name="connsiteY20" fmla="*/ 858221 h 2352270"/>
                <a:gd name="connsiteX21" fmla="*/ 247976 w 7319710"/>
                <a:gd name="connsiteY21" fmla="*/ 858221 h 2352270"/>
                <a:gd name="connsiteX22" fmla="*/ 163570 w 7319710"/>
                <a:gd name="connsiteY22" fmla="*/ 717544 h 2352270"/>
                <a:gd name="connsiteX23" fmla="*/ 1429662 w 7319710"/>
                <a:gd name="connsiteY23" fmla="*/ 703476 h 235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319710" h="2352270">
                  <a:moveTo>
                    <a:pt x="233908" y="689409"/>
                  </a:moveTo>
                  <a:cubicBezTo>
                    <a:pt x="1049834" y="677686"/>
                    <a:pt x="1865761" y="665963"/>
                    <a:pt x="2259656" y="689409"/>
                  </a:cubicBezTo>
                  <a:cubicBezTo>
                    <a:pt x="2653551" y="712855"/>
                    <a:pt x="2475360" y="787883"/>
                    <a:pt x="2597280" y="830086"/>
                  </a:cubicBezTo>
                  <a:cubicBezTo>
                    <a:pt x="2719200" y="872289"/>
                    <a:pt x="2869256" y="933249"/>
                    <a:pt x="2991176" y="942627"/>
                  </a:cubicBezTo>
                  <a:cubicBezTo>
                    <a:pt x="3113096" y="952005"/>
                    <a:pt x="3183434" y="966073"/>
                    <a:pt x="3328800" y="886356"/>
                  </a:cubicBezTo>
                  <a:cubicBezTo>
                    <a:pt x="3474166" y="806639"/>
                    <a:pt x="3678148" y="588590"/>
                    <a:pt x="3863373" y="464326"/>
                  </a:cubicBezTo>
                  <a:cubicBezTo>
                    <a:pt x="4048598" y="340062"/>
                    <a:pt x="4252579" y="218141"/>
                    <a:pt x="4440148" y="140769"/>
                  </a:cubicBezTo>
                  <a:cubicBezTo>
                    <a:pt x="4627717" y="63397"/>
                    <a:pt x="4805908" y="2437"/>
                    <a:pt x="4988788" y="92"/>
                  </a:cubicBezTo>
                  <a:cubicBezTo>
                    <a:pt x="5171668" y="-2253"/>
                    <a:pt x="5328757" y="39950"/>
                    <a:pt x="5537428" y="126701"/>
                  </a:cubicBezTo>
                  <a:cubicBezTo>
                    <a:pt x="5746099" y="213452"/>
                    <a:pt x="6013385" y="347095"/>
                    <a:pt x="6240813" y="520596"/>
                  </a:cubicBezTo>
                  <a:cubicBezTo>
                    <a:pt x="6468241" y="694097"/>
                    <a:pt x="6730837" y="961384"/>
                    <a:pt x="6901994" y="1167710"/>
                  </a:cubicBezTo>
                  <a:cubicBezTo>
                    <a:pt x="7073151" y="1374036"/>
                    <a:pt x="7209139" y="1561605"/>
                    <a:pt x="7267754" y="1758553"/>
                  </a:cubicBezTo>
                  <a:cubicBezTo>
                    <a:pt x="7326370" y="1955501"/>
                    <a:pt x="7352161" y="2316571"/>
                    <a:pt x="7253687" y="2349396"/>
                  </a:cubicBezTo>
                  <a:cubicBezTo>
                    <a:pt x="7155213" y="2382221"/>
                    <a:pt x="6857446" y="2126658"/>
                    <a:pt x="6676911" y="1955501"/>
                  </a:cubicBezTo>
                  <a:cubicBezTo>
                    <a:pt x="6496376" y="1784344"/>
                    <a:pt x="6367422" y="1533470"/>
                    <a:pt x="6170474" y="1322455"/>
                  </a:cubicBezTo>
                  <a:cubicBezTo>
                    <a:pt x="5973526" y="1111440"/>
                    <a:pt x="5689828" y="846498"/>
                    <a:pt x="5495225" y="689409"/>
                  </a:cubicBezTo>
                  <a:cubicBezTo>
                    <a:pt x="5300622" y="532320"/>
                    <a:pt x="5256074" y="377576"/>
                    <a:pt x="5002856" y="379920"/>
                  </a:cubicBezTo>
                  <a:cubicBezTo>
                    <a:pt x="4749638" y="382264"/>
                    <a:pt x="4247889" y="588590"/>
                    <a:pt x="3975914" y="703476"/>
                  </a:cubicBezTo>
                  <a:cubicBezTo>
                    <a:pt x="3703939" y="818362"/>
                    <a:pt x="3574984" y="1010621"/>
                    <a:pt x="3371003" y="1069236"/>
                  </a:cubicBezTo>
                  <a:cubicBezTo>
                    <a:pt x="3167022" y="1127851"/>
                    <a:pt x="2934905" y="1090338"/>
                    <a:pt x="2752025" y="1055169"/>
                  </a:cubicBezTo>
                  <a:cubicBezTo>
                    <a:pt x="2569145" y="1020000"/>
                    <a:pt x="2691064" y="891046"/>
                    <a:pt x="2273723" y="858221"/>
                  </a:cubicBezTo>
                  <a:cubicBezTo>
                    <a:pt x="1856382" y="825396"/>
                    <a:pt x="599668" y="881667"/>
                    <a:pt x="247976" y="858221"/>
                  </a:cubicBezTo>
                  <a:cubicBezTo>
                    <a:pt x="-103716" y="834775"/>
                    <a:pt x="-33378" y="743335"/>
                    <a:pt x="163570" y="717544"/>
                  </a:cubicBezTo>
                  <a:cubicBezTo>
                    <a:pt x="360518" y="691753"/>
                    <a:pt x="1429662" y="703476"/>
                    <a:pt x="1429662" y="703476"/>
                  </a:cubicBezTo>
                </a:path>
              </a:pathLst>
            </a:custGeom>
            <a:solidFill>
              <a:schemeClr val="accent6">
                <a:lumMod val="60000"/>
                <a:lumOff val="4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5" name="Forma libre 34"/>
            <p:cNvSpPr/>
            <p:nvPr/>
          </p:nvSpPr>
          <p:spPr>
            <a:xfrm>
              <a:off x="5251620" y="2475821"/>
              <a:ext cx="10762734" cy="2352269"/>
            </a:xfrm>
            <a:custGeom>
              <a:avLst/>
              <a:gdLst>
                <a:gd name="connsiteX0" fmla="*/ 0 w 7228780"/>
                <a:gd name="connsiteY0" fmla="*/ 464498 h 2453139"/>
                <a:gd name="connsiteX1" fmla="*/ 2152357 w 7228780"/>
                <a:gd name="connsiteY1" fmla="*/ 492633 h 2453139"/>
                <a:gd name="connsiteX2" fmla="*/ 2574388 w 7228780"/>
                <a:gd name="connsiteY2" fmla="*/ 380091 h 2453139"/>
                <a:gd name="connsiteX3" fmla="*/ 3151164 w 7228780"/>
                <a:gd name="connsiteY3" fmla="*/ 28399 h 2453139"/>
                <a:gd name="connsiteX4" fmla="*/ 3826413 w 7228780"/>
                <a:gd name="connsiteY4" fmla="*/ 56534 h 2453139"/>
                <a:gd name="connsiteX5" fmla="*/ 4206240 w 7228780"/>
                <a:gd name="connsiteY5" fmla="*/ 337888 h 2453139"/>
                <a:gd name="connsiteX6" fmla="*/ 4473527 w 7228780"/>
                <a:gd name="connsiteY6" fmla="*/ 802122 h 2453139"/>
                <a:gd name="connsiteX7" fmla="*/ 4670474 w 7228780"/>
                <a:gd name="connsiteY7" fmla="*/ 1097544 h 2453139"/>
                <a:gd name="connsiteX8" fmla="*/ 4881490 w 7228780"/>
                <a:gd name="connsiteY8" fmla="*/ 1336694 h 2453139"/>
                <a:gd name="connsiteX9" fmla="*/ 5373859 w 7228780"/>
                <a:gd name="connsiteY9" fmla="*/ 1477371 h 2453139"/>
                <a:gd name="connsiteX10" fmla="*/ 5964702 w 7228780"/>
                <a:gd name="connsiteY10" fmla="*/ 1449236 h 2453139"/>
                <a:gd name="connsiteX11" fmla="*/ 6738425 w 7228780"/>
                <a:gd name="connsiteY11" fmla="*/ 1280424 h 2453139"/>
                <a:gd name="connsiteX12" fmla="*/ 7202659 w 7228780"/>
                <a:gd name="connsiteY12" fmla="*/ 1280424 h 2453139"/>
                <a:gd name="connsiteX13" fmla="*/ 7033847 w 7228780"/>
                <a:gd name="connsiteY13" fmla="*/ 2405839 h 2453139"/>
                <a:gd name="connsiteX14" fmla="*/ 5908431 w 7228780"/>
                <a:gd name="connsiteY14" fmla="*/ 2208891 h 2453139"/>
                <a:gd name="connsiteX15" fmla="*/ 4951828 w 7228780"/>
                <a:gd name="connsiteY15" fmla="*/ 1899402 h 2453139"/>
                <a:gd name="connsiteX16" fmla="*/ 4318782 w 7228780"/>
                <a:gd name="connsiteY16" fmla="*/ 1336694 h 2453139"/>
                <a:gd name="connsiteX17" fmla="*/ 4065564 w 7228780"/>
                <a:gd name="connsiteY17" fmla="*/ 689581 h 2453139"/>
                <a:gd name="connsiteX18" fmla="*/ 3643533 w 7228780"/>
                <a:gd name="connsiteY18" fmla="*/ 267550 h 2453139"/>
                <a:gd name="connsiteX19" fmla="*/ 2855742 w 7228780"/>
                <a:gd name="connsiteY19" fmla="*/ 492633 h 2453139"/>
                <a:gd name="connsiteX20" fmla="*/ 2433711 w 7228780"/>
                <a:gd name="connsiteY20" fmla="*/ 633310 h 2453139"/>
                <a:gd name="connsiteX21" fmla="*/ 140677 w 7228780"/>
                <a:gd name="connsiteY21" fmla="*/ 647378 h 24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28780" h="2453139">
                  <a:moveTo>
                    <a:pt x="0" y="464498"/>
                  </a:moveTo>
                  <a:cubicBezTo>
                    <a:pt x="861646" y="485599"/>
                    <a:pt x="1723292" y="506701"/>
                    <a:pt x="2152357" y="492633"/>
                  </a:cubicBezTo>
                  <a:cubicBezTo>
                    <a:pt x="2581422" y="478565"/>
                    <a:pt x="2407920" y="457463"/>
                    <a:pt x="2574388" y="380091"/>
                  </a:cubicBezTo>
                  <a:cubicBezTo>
                    <a:pt x="2740856" y="302719"/>
                    <a:pt x="2942493" y="82325"/>
                    <a:pt x="3151164" y="28399"/>
                  </a:cubicBezTo>
                  <a:cubicBezTo>
                    <a:pt x="3359835" y="-25527"/>
                    <a:pt x="3650567" y="4953"/>
                    <a:pt x="3826413" y="56534"/>
                  </a:cubicBezTo>
                  <a:cubicBezTo>
                    <a:pt x="4002259" y="108115"/>
                    <a:pt x="4098388" y="213624"/>
                    <a:pt x="4206240" y="337888"/>
                  </a:cubicBezTo>
                  <a:cubicBezTo>
                    <a:pt x="4314092" y="462152"/>
                    <a:pt x="4396155" y="675513"/>
                    <a:pt x="4473527" y="802122"/>
                  </a:cubicBezTo>
                  <a:cubicBezTo>
                    <a:pt x="4550899" y="928731"/>
                    <a:pt x="4602480" y="1008449"/>
                    <a:pt x="4670474" y="1097544"/>
                  </a:cubicBezTo>
                  <a:cubicBezTo>
                    <a:pt x="4738468" y="1186639"/>
                    <a:pt x="4764259" y="1273390"/>
                    <a:pt x="4881490" y="1336694"/>
                  </a:cubicBezTo>
                  <a:cubicBezTo>
                    <a:pt x="4998721" y="1399998"/>
                    <a:pt x="5193324" y="1458614"/>
                    <a:pt x="5373859" y="1477371"/>
                  </a:cubicBezTo>
                  <a:cubicBezTo>
                    <a:pt x="5554394" y="1496128"/>
                    <a:pt x="5737274" y="1482061"/>
                    <a:pt x="5964702" y="1449236"/>
                  </a:cubicBezTo>
                  <a:cubicBezTo>
                    <a:pt x="6192130" y="1416412"/>
                    <a:pt x="6532099" y="1308559"/>
                    <a:pt x="6738425" y="1280424"/>
                  </a:cubicBezTo>
                  <a:cubicBezTo>
                    <a:pt x="6944751" y="1252289"/>
                    <a:pt x="7153422" y="1092855"/>
                    <a:pt x="7202659" y="1280424"/>
                  </a:cubicBezTo>
                  <a:cubicBezTo>
                    <a:pt x="7251896" y="1467993"/>
                    <a:pt x="7249552" y="2251095"/>
                    <a:pt x="7033847" y="2405839"/>
                  </a:cubicBezTo>
                  <a:cubicBezTo>
                    <a:pt x="6818142" y="2560583"/>
                    <a:pt x="6255434" y="2293297"/>
                    <a:pt x="5908431" y="2208891"/>
                  </a:cubicBezTo>
                  <a:cubicBezTo>
                    <a:pt x="5561428" y="2124485"/>
                    <a:pt x="5216769" y="2044768"/>
                    <a:pt x="4951828" y="1899402"/>
                  </a:cubicBezTo>
                  <a:cubicBezTo>
                    <a:pt x="4686887" y="1754036"/>
                    <a:pt x="4466493" y="1538331"/>
                    <a:pt x="4318782" y="1336694"/>
                  </a:cubicBezTo>
                  <a:cubicBezTo>
                    <a:pt x="4171071" y="1135057"/>
                    <a:pt x="4178105" y="867772"/>
                    <a:pt x="4065564" y="689581"/>
                  </a:cubicBezTo>
                  <a:cubicBezTo>
                    <a:pt x="3953023" y="511390"/>
                    <a:pt x="3845170" y="300375"/>
                    <a:pt x="3643533" y="267550"/>
                  </a:cubicBezTo>
                  <a:cubicBezTo>
                    <a:pt x="3441896" y="234725"/>
                    <a:pt x="3057379" y="431673"/>
                    <a:pt x="2855742" y="492633"/>
                  </a:cubicBezTo>
                  <a:cubicBezTo>
                    <a:pt x="2654105" y="553593"/>
                    <a:pt x="2886222" y="607519"/>
                    <a:pt x="2433711" y="633310"/>
                  </a:cubicBezTo>
                  <a:cubicBezTo>
                    <a:pt x="1981200" y="659101"/>
                    <a:pt x="1060938" y="653239"/>
                    <a:pt x="140677" y="647378"/>
                  </a:cubicBezTo>
                </a:path>
              </a:pathLst>
            </a:custGeom>
            <a:gradFill>
              <a:gsLst>
                <a:gs pos="14000">
                  <a:schemeClr val="accent1">
                    <a:lumMod val="0"/>
                    <a:lumOff val="100000"/>
                    <a:alpha val="36000"/>
                  </a:schemeClr>
                </a:gs>
                <a:gs pos="61000">
                  <a:srgbClr val="F1C234"/>
                </a:gs>
                <a:gs pos="79000">
                  <a:schemeClr val="bg1">
                    <a:lumMod val="95000"/>
                    <a:alpha val="37000"/>
                  </a:schemeClr>
                </a:gs>
                <a:gs pos="99000">
                  <a:srgbClr val="F1C234"/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8" name="Forma libre 37"/>
            <p:cNvSpPr/>
            <p:nvPr/>
          </p:nvSpPr>
          <p:spPr>
            <a:xfrm>
              <a:off x="4966578" y="1687842"/>
              <a:ext cx="11211958" cy="2220049"/>
            </a:xfrm>
            <a:custGeom>
              <a:avLst/>
              <a:gdLst>
                <a:gd name="connsiteX0" fmla="*/ 196262 w 7492348"/>
                <a:gd name="connsiteY0" fmla="*/ 1378914 h 2220048"/>
                <a:gd name="connsiteX1" fmla="*/ 2517431 w 7492348"/>
                <a:gd name="connsiteY1" fmla="*/ 1378914 h 2220048"/>
                <a:gd name="connsiteX2" fmla="*/ 2953530 w 7492348"/>
                <a:gd name="connsiteY2" fmla="*/ 1533659 h 2220048"/>
                <a:gd name="connsiteX3" fmla="*/ 3544373 w 7492348"/>
                <a:gd name="connsiteY3" fmla="*/ 1815012 h 2220048"/>
                <a:gd name="connsiteX4" fmla="*/ 4121148 w 7492348"/>
                <a:gd name="connsiteY4" fmla="*/ 1913486 h 2220048"/>
                <a:gd name="connsiteX5" fmla="*/ 4627585 w 7492348"/>
                <a:gd name="connsiteY5" fmla="*/ 1660268 h 2220048"/>
                <a:gd name="connsiteX6" fmla="*/ 4880804 w 7492348"/>
                <a:gd name="connsiteY6" fmla="*/ 1463320 h 2220048"/>
                <a:gd name="connsiteX7" fmla="*/ 5401308 w 7492348"/>
                <a:gd name="connsiteY7" fmla="*/ 717732 h 2220048"/>
                <a:gd name="connsiteX8" fmla="*/ 6090625 w 7492348"/>
                <a:gd name="connsiteY8" fmla="*/ 169092 h 2220048"/>
                <a:gd name="connsiteX9" fmla="*/ 7173837 w 7492348"/>
                <a:gd name="connsiteY9" fmla="*/ 280 h 2220048"/>
                <a:gd name="connsiteX10" fmla="*/ 7483327 w 7492348"/>
                <a:gd name="connsiteY10" fmla="*/ 197228 h 2220048"/>
                <a:gd name="connsiteX11" fmla="*/ 7300447 w 7492348"/>
                <a:gd name="connsiteY11" fmla="*/ 1083492 h 2220048"/>
                <a:gd name="connsiteX12" fmla="*/ 6259437 w 7492348"/>
                <a:gd name="connsiteY12" fmla="*/ 1097560 h 2220048"/>
                <a:gd name="connsiteX13" fmla="*/ 5907745 w 7492348"/>
                <a:gd name="connsiteY13" fmla="*/ 1153831 h 2220048"/>
                <a:gd name="connsiteX14" fmla="*/ 5359105 w 7492348"/>
                <a:gd name="connsiteY14" fmla="*/ 1491455 h 2220048"/>
                <a:gd name="connsiteX15" fmla="*/ 4937074 w 7492348"/>
                <a:gd name="connsiteY15" fmla="*/ 1983825 h 2220048"/>
                <a:gd name="connsiteX16" fmla="*/ 4472841 w 7492348"/>
                <a:gd name="connsiteY16" fmla="*/ 2166705 h 2220048"/>
                <a:gd name="connsiteX17" fmla="*/ 3797591 w 7492348"/>
                <a:gd name="connsiteY17" fmla="*/ 2180772 h 2220048"/>
                <a:gd name="connsiteX18" fmla="*/ 2953530 w 7492348"/>
                <a:gd name="connsiteY18" fmla="*/ 1688403 h 2220048"/>
                <a:gd name="connsiteX19" fmla="*/ 2081333 w 7492348"/>
                <a:gd name="connsiteY19" fmla="*/ 1533659 h 2220048"/>
                <a:gd name="connsiteX20" fmla="*/ 294736 w 7492348"/>
                <a:gd name="connsiteY20" fmla="*/ 1533659 h 2220048"/>
                <a:gd name="connsiteX21" fmla="*/ 139991 w 7492348"/>
                <a:gd name="connsiteY21" fmla="*/ 1519591 h 2220048"/>
                <a:gd name="connsiteX22" fmla="*/ 196262 w 7492348"/>
                <a:gd name="connsiteY22" fmla="*/ 1378914 h 22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92348" h="2220048">
                  <a:moveTo>
                    <a:pt x="196262" y="1378914"/>
                  </a:moveTo>
                  <a:cubicBezTo>
                    <a:pt x="592502" y="1355468"/>
                    <a:pt x="2057886" y="1353123"/>
                    <a:pt x="2517431" y="1378914"/>
                  </a:cubicBezTo>
                  <a:cubicBezTo>
                    <a:pt x="2976976" y="1404705"/>
                    <a:pt x="2782373" y="1460976"/>
                    <a:pt x="2953530" y="1533659"/>
                  </a:cubicBezTo>
                  <a:cubicBezTo>
                    <a:pt x="3124687" y="1606342"/>
                    <a:pt x="3349770" y="1751708"/>
                    <a:pt x="3544373" y="1815012"/>
                  </a:cubicBezTo>
                  <a:cubicBezTo>
                    <a:pt x="3738976" y="1878316"/>
                    <a:pt x="3940613" y="1939277"/>
                    <a:pt x="4121148" y="1913486"/>
                  </a:cubicBezTo>
                  <a:cubicBezTo>
                    <a:pt x="4301683" y="1887695"/>
                    <a:pt x="4500976" y="1735296"/>
                    <a:pt x="4627585" y="1660268"/>
                  </a:cubicBezTo>
                  <a:cubicBezTo>
                    <a:pt x="4754194" y="1585240"/>
                    <a:pt x="4751850" y="1620409"/>
                    <a:pt x="4880804" y="1463320"/>
                  </a:cubicBezTo>
                  <a:cubicBezTo>
                    <a:pt x="5009758" y="1306231"/>
                    <a:pt x="5199671" y="933437"/>
                    <a:pt x="5401308" y="717732"/>
                  </a:cubicBezTo>
                  <a:cubicBezTo>
                    <a:pt x="5602945" y="502027"/>
                    <a:pt x="5795204" y="288667"/>
                    <a:pt x="6090625" y="169092"/>
                  </a:cubicBezTo>
                  <a:cubicBezTo>
                    <a:pt x="6386046" y="49517"/>
                    <a:pt x="6941720" y="-4409"/>
                    <a:pt x="7173837" y="280"/>
                  </a:cubicBezTo>
                  <a:cubicBezTo>
                    <a:pt x="7405954" y="4969"/>
                    <a:pt x="7462225" y="16693"/>
                    <a:pt x="7483327" y="197228"/>
                  </a:cubicBezTo>
                  <a:cubicBezTo>
                    <a:pt x="7504429" y="377763"/>
                    <a:pt x="7504429" y="933437"/>
                    <a:pt x="7300447" y="1083492"/>
                  </a:cubicBezTo>
                  <a:cubicBezTo>
                    <a:pt x="7096465" y="1233547"/>
                    <a:pt x="6491554" y="1085837"/>
                    <a:pt x="6259437" y="1097560"/>
                  </a:cubicBezTo>
                  <a:cubicBezTo>
                    <a:pt x="6027320" y="1109283"/>
                    <a:pt x="6057800" y="1088182"/>
                    <a:pt x="5907745" y="1153831"/>
                  </a:cubicBezTo>
                  <a:cubicBezTo>
                    <a:pt x="5757690" y="1219480"/>
                    <a:pt x="5520884" y="1353123"/>
                    <a:pt x="5359105" y="1491455"/>
                  </a:cubicBezTo>
                  <a:cubicBezTo>
                    <a:pt x="5197326" y="1629787"/>
                    <a:pt x="5084785" y="1871283"/>
                    <a:pt x="4937074" y="1983825"/>
                  </a:cubicBezTo>
                  <a:cubicBezTo>
                    <a:pt x="4789363" y="2096367"/>
                    <a:pt x="4662755" y="2133881"/>
                    <a:pt x="4472841" y="2166705"/>
                  </a:cubicBezTo>
                  <a:cubicBezTo>
                    <a:pt x="4282927" y="2199529"/>
                    <a:pt x="4050809" y="2260489"/>
                    <a:pt x="3797591" y="2180772"/>
                  </a:cubicBezTo>
                  <a:cubicBezTo>
                    <a:pt x="3544373" y="2101055"/>
                    <a:pt x="3239573" y="1796255"/>
                    <a:pt x="2953530" y="1688403"/>
                  </a:cubicBezTo>
                  <a:cubicBezTo>
                    <a:pt x="2667487" y="1580551"/>
                    <a:pt x="2524465" y="1559450"/>
                    <a:pt x="2081333" y="1533659"/>
                  </a:cubicBezTo>
                  <a:cubicBezTo>
                    <a:pt x="1638201" y="1507868"/>
                    <a:pt x="618293" y="1536004"/>
                    <a:pt x="294736" y="1533659"/>
                  </a:cubicBezTo>
                  <a:cubicBezTo>
                    <a:pt x="-28821" y="1531314"/>
                    <a:pt x="156403" y="1552416"/>
                    <a:pt x="139991" y="1519591"/>
                  </a:cubicBezTo>
                  <a:cubicBezTo>
                    <a:pt x="123579" y="1486766"/>
                    <a:pt x="-199978" y="1402360"/>
                    <a:pt x="196262" y="1378914"/>
                  </a:cubicBezTo>
                  <a:close/>
                </a:path>
              </a:pathLst>
            </a:custGeom>
            <a:solidFill>
              <a:srgbClr val="FFE75D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Forma libre 47"/>
            <p:cNvSpPr/>
            <p:nvPr/>
          </p:nvSpPr>
          <p:spPr>
            <a:xfrm>
              <a:off x="4908775" y="165887"/>
              <a:ext cx="10831170" cy="2761764"/>
            </a:xfrm>
            <a:custGeom>
              <a:avLst/>
              <a:gdLst>
                <a:gd name="connsiteX0" fmla="*/ 154225 w 7504056"/>
                <a:gd name="connsiteY0" fmla="*/ 2598298 h 2761763"/>
                <a:gd name="connsiteX1" fmla="*/ 1828281 w 7504056"/>
                <a:gd name="connsiteY1" fmla="*/ 2612366 h 2761763"/>
                <a:gd name="connsiteX2" fmla="*/ 2348785 w 7504056"/>
                <a:gd name="connsiteY2" fmla="*/ 2499824 h 2761763"/>
                <a:gd name="connsiteX3" fmla="*/ 2714545 w 7504056"/>
                <a:gd name="connsiteY3" fmla="*/ 2218471 h 2761763"/>
                <a:gd name="connsiteX4" fmla="*/ 3150644 w 7504056"/>
                <a:gd name="connsiteY4" fmla="*/ 1726101 h 2761763"/>
                <a:gd name="connsiteX5" fmla="*/ 3699284 w 7504056"/>
                <a:gd name="connsiteY5" fmla="*/ 1515086 h 2761763"/>
                <a:gd name="connsiteX6" fmla="*/ 4219788 w 7504056"/>
                <a:gd name="connsiteY6" fmla="*/ 1599492 h 2761763"/>
                <a:gd name="connsiteX7" fmla="*/ 4641819 w 7504056"/>
                <a:gd name="connsiteY7" fmla="*/ 1838643 h 2761763"/>
                <a:gd name="connsiteX8" fmla="*/ 4895037 w 7504056"/>
                <a:gd name="connsiteY8" fmla="*/ 1866778 h 2761763"/>
                <a:gd name="connsiteX9" fmla="*/ 5429610 w 7504056"/>
                <a:gd name="connsiteY9" fmla="*/ 1571357 h 2761763"/>
                <a:gd name="connsiteX10" fmla="*/ 6147062 w 7504056"/>
                <a:gd name="connsiteY10" fmla="*/ 924243 h 2761763"/>
                <a:gd name="connsiteX11" fmla="*/ 6709770 w 7504056"/>
                <a:gd name="connsiteY11" fmla="*/ 220858 h 2761763"/>
                <a:gd name="connsiteX12" fmla="*/ 7399087 w 7504056"/>
                <a:gd name="connsiteY12" fmla="*/ 66114 h 2761763"/>
                <a:gd name="connsiteX13" fmla="*/ 7356884 w 7504056"/>
                <a:gd name="connsiteY13" fmla="*/ 1205597 h 2761763"/>
                <a:gd name="connsiteX14" fmla="*/ 6034521 w 7504056"/>
                <a:gd name="connsiteY14" fmla="*/ 1979320 h 2761763"/>
                <a:gd name="connsiteX15" fmla="*/ 5542151 w 7504056"/>
                <a:gd name="connsiteY15" fmla="*/ 2232538 h 2761763"/>
                <a:gd name="connsiteX16" fmla="*/ 5049782 w 7504056"/>
                <a:gd name="connsiteY16" fmla="*/ 2288809 h 2761763"/>
                <a:gd name="connsiteX17" fmla="*/ 4444871 w 7504056"/>
                <a:gd name="connsiteY17" fmla="*/ 2162200 h 2761763"/>
                <a:gd name="connsiteX18" fmla="*/ 4050976 w 7504056"/>
                <a:gd name="connsiteY18" fmla="*/ 1894914 h 2761763"/>
                <a:gd name="connsiteX19" fmla="*/ 3586742 w 7504056"/>
                <a:gd name="connsiteY19" fmla="*/ 1824575 h 2761763"/>
                <a:gd name="connsiteX20" fmla="*/ 3066237 w 7504056"/>
                <a:gd name="connsiteY20" fmla="*/ 2119997 h 2761763"/>
                <a:gd name="connsiteX21" fmla="*/ 2742681 w 7504056"/>
                <a:gd name="connsiteY21" fmla="*/ 2499824 h 2761763"/>
                <a:gd name="connsiteX22" fmla="*/ 2292514 w 7504056"/>
                <a:gd name="connsiteY22" fmla="*/ 2710840 h 2761763"/>
                <a:gd name="connsiteX23" fmla="*/ 731001 w 7504056"/>
                <a:gd name="connsiteY23" fmla="*/ 2738975 h 2761763"/>
                <a:gd name="connsiteX24" fmla="*/ 140157 w 7504056"/>
                <a:gd name="connsiteY24" fmla="*/ 2753043 h 2761763"/>
                <a:gd name="connsiteX25" fmla="*/ 154225 w 7504056"/>
                <a:gd name="connsiteY25" fmla="*/ 2598298 h 276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504056" h="2761763">
                  <a:moveTo>
                    <a:pt x="154225" y="2598298"/>
                  </a:moveTo>
                  <a:cubicBezTo>
                    <a:pt x="435579" y="2574852"/>
                    <a:pt x="1462521" y="2628778"/>
                    <a:pt x="1828281" y="2612366"/>
                  </a:cubicBezTo>
                  <a:cubicBezTo>
                    <a:pt x="2194041" y="2595954"/>
                    <a:pt x="2201074" y="2565473"/>
                    <a:pt x="2348785" y="2499824"/>
                  </a:cubicBezTo>
                  <a:cubicBezTo>
                    <a:pt x="2496496" y="2434175"/>
                    <a:pt x="2580902" y="2347425"/>
                    <a:pt x="2714545" y="2218471"/>
                  </a:cubicBezTo>
                  <a:cubicBezTo>
                    <a:pt x="2848188" y="2089517"/>
                    <a:pt x="2986521" y="1843332"/>
                    <a:pt x="3150644" y="1726101"/>
                  </a:cubicBezTo>
                  <a:cubicBezTo>
                    <a:pt x="3314767" y="1608870"/>
                    <a:pt x="3521093" y="1536187"/>
                    <a:pt x="3699284" y="1515086"/>
                  </a:cubicBezTo>
                  <a:cubicBezTo>
                    <a:pt x="3877475" y="1493984"/>
                    <a:pt x="4062699" y="1545566"/>
                    <a:pt x="4219788" y="1599492"/>
                  </a:cubicBezTo>
                  <a:cubicBezTo>
                    <a:pt x="4376877" y="1653418"/>
                    <a:pt x="4529278" y="1794095"/>
                    <a:pt x="4641819" y="1838643"/>
                  </a:cubicBezTo>
                  <a:cubicBezTo>
                    <a:pt x="4754360" y="1883191"/>
                    <a:pt x="4763739" y="1911326"/>
                    <a:pt x="4895037" y="1866778"/>
                  </a:cubicBezTo>
                  <a:cubicBezTo>
                    <a:pt x="5026335" y="1822230"/>
                    <a:pt x="5220939" y="1728446"/>
                    <a:pt x="5429610" y="1571357"/>
                  </a:cubicBezTo>
                  <a:cubicBezTo>
                    <a:pt x="5638281" y="1414268"/>
                    <a:pt x="5933702" y="1149326"/>
                    <a:pt x="6147062" y="924243"/>
                  </a:cubicBezTo>
                  <a:cubicBezTo>
                    <a:pt x="6360422" y="699160"/>
                    <a:pt x="6501099" y="363879"/>
                    <a:pt x="6709770" y="220858"/>
                  </a:cubicBezTo>
                  <a:cubicBezTo>
                    <a:pt x="6918441" y="77837"/>
                    <a:pt x="7291235" y="-98009"/>
                    <a:pt x="7399087" y="66114"/>
                  </a:cubicBezTo>
                  <a:cubicBezTo>
                    <a:pt x="7506939" y="230237"/>
                    <a:pt x="7584312" y="886729"/>
                    <a:pt x="7356884" y="1205597"/>
                  </a:cubicBezTo>
                  <a:cubicBezTo>
                    <a:pt x="7129456" y="1524465"/>
                    <a:pt x="6336977" y="1808163"/>
                    <a:pt x="6034521" y="1979320"/>
                  </a:cubicBezTo>
                  <a:cubicBezTo>
                    <a:pt x="5732066" y="2150477"/>
                    <a:pt x="5706274" y="2180957"/>
                    <a:pt x="5542151" y="2232538"/>
                  </a:cubicBezTo>
                  <a:cubicBezTo>
                    <a:pt x="5378028" y="2284119"/>
                    <a:pt x="5232662" y="2300532"/>
                    <a:pt x="5049782" y="2288809"/>
                  </a:cubicBezTo>
                  <a:cubicBezTo>
                    <a:pt x="4866902" y="2277086"/>
                    <a:pt x="4611338" y="2227849"/>
                    <a:pt x="4444871" y="2162200"/>
                  </a:cubicBezTo>
                  <a:cubicBezTo>
                    <a:pt x="4278404" y="2096551"/>
                    <a:pt x="4193998" y="1951185"/>
                    <a:pt x="4050976" y="1894914"/>
                  </a:cubicBezTo>
                  <a:cubicBezTo>
                    <a:pt x="3907955" y="1838643"/>
                    <a:pt x="3750865" y="1787061"/>
                    <a:pt x="3586742" y="1824575"/>
                  </a:cubicBezTo>
                  <a:cubicBezTo>
                    <a:pt x="3422619" y="1862089"/>
                    <a:pt x="3206914" y="2007456"/>
                    <a:pt x="3066237" y="2119997"/>
                  </a:cubicBezTo>
                  <a:cubicBezTo>
                    <a:pt x="2925560" y="2232538"/>
                    <a:pt x="2871635" y="2401350"/>
                    <a:pt x="2742681" y="2499824"/>
                  </a:cubicBezTo>
                  <a:cubicBezTo>
                    <a:pt x="2613727" y="2598298"/>
                    <a:pt x="2627794" y="2670982"/>
                    <a:pt x="2292514" y="2710840"/>
                  </a:cubicBezTo>
                  <a:cubicBezTo>
                    <a:pt x="1957234" y="2750698"/>
                    <a:pt x="731001" y="2738975"/>
                    <a:pt x="731001" y="2738975"/>
                  </a:cubicBezTo>
                  <a:cubicBezTo>
                    <a:pt x="372275" y="2746009"/>
                    <a:pt x="236286" y="2776489"/>
                    <a:pt x="140157" y="2753043"/>
                  </a:cubicBezTo>
                  <a:cubicBezTo>
                    <a:pt x="44028" y="2729597"/>
                    <a:pt x="-127129" y="2621744"/>
                    <a:pt x="154225" y="2598298"/>
                  </a:cubicBezTo>
                  <a:close/>
                </a:path>
              </a:pathLst>
            </a:custGeom>
            <a:gradFill>
              <a:gsLst>
                <a:gs pos="1000">
                  <a:srgbClr val="E583B1"/>
                </a:gs>
                <a:gs pos="66000">
                  <a:schemeClr val="bg1">
                    <a:lumMod val="95000"/>
                    <a:alpha val="37000"/>
                  </a:schemeClr>
                </a:gs>
              </a:gsLst>
              <a:path path="circle">
                <a:fillToRect l="100000" t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4" name="Picture 6" descr="communication, device, ipad, tablet, technology, vertical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634" y="2659729"/>
              <a:ext cx="781011" cy="78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4" descr="audio, device, loudspeaker, sound, speaker, stroke, up, volume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0565" y="2547637"/>
              <a:ext cx="869725" cy="869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6" descr="internet, line, web icon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7979" y="1365735"/>
              <a:ext cx="795342" cy="79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18" descr="text, wrap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3685" y="3987734"/>
              <a:ext cx="609600" cy="60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8" name="Grupo 67"/>
            <p:cNvGrpSpPr/>
            <p:nvPr/>
          </p:nvGrpSpPr>
          <p:grpSpPr>
            <a:xfrm>
              <a:off x="602831" y="21888"/>
              <a:ext cx="6920506" cy="5636416"/>
              <a:chOff x="602831" y="21888"/>
              <a:chExt cx="6920506" cy="5636416"/>
            </a:xfrm>
          </p:grpSpPr>
          <p:pic>
            <p:nvPicPr>
              <p:cNvPr id="70" name="Imagen 69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lumMod val="20000"/>
                    <a:lumOff val="8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467846" y="898499"/>
                <a:ext cx="3581367" cy="475980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71" name="Picture 8" descr="access, key, password, protection, safe, security, unlock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03317">
                <a:off x="2253142" y="1391715"/>
                <a:ext cx="875849" cy="875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Arco 71"/>
              <p:cNvSpPr/>
              <p:nvPr/>
            </p:nvSpPr>
            <p:spPr>
              <a:xfrm rot="1754395">
                <a:off x="2910846" y="1180673"/>
                <a:ext cx="1761564" cy="1804516"/>
              </a:xfrm>
              <a:prstGeom prst="arc">
                <a:avLst>
                  <a:gd name="adj1" fmla="val 16200000"/>
                  <a:gd name="adj2" fmla="val 2464350"/>
                </a:avLst>
              </a:prstGeom>
              <a:ln w="88900" cap="rnd">
                <a:solidFill>
                  <a:srgbClr val="FF0000"/>
                </a:solidFill>
                <a:prstDash val="sysDot"/>
                <a:headEnd type="triangl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>
                  <a:ln w="136525">
                    <a:solidFill>
                      <a:schemeClr val="accent1"/>
                    </a:solidFill>
                  </a:ln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2188298" y="1495050"/>
                <a:ext cx="1942141" cy="2188046"/>
              </a:xfrm>
              <a:prstGeom prst="ellipse">
                <a:avLst/>
              </a:prstGeom>
              <a:gradFill flip="none" rotWithShape="1">
                <a:gsLst>
                  <a:gs pos="5000">
                    <a:schemeClr val="accent1">
                      <a:lumMod val="0"/>
                      <a:lumOff val="100000"/>
                      <a:alpha val="36000"/>
                    </a:schemeClr>
                  </a:gs>
                  <a:gs pos="49000">
                    <a:schemeClr val="bg1">
                      <a:lumMod val="95000"/>
                      <a:alpha val="0"/>
                    </a:schemeClr>
                  </a:gs>
                  <a:gs pos="78000">
                    <a:schemeClr val="bg1">
                      <a:lumMod val="95000"/>
                      <a:alpha val="37000"/>
                    </a:schemeClr>
                  </a:gs>
                  <a:gs pos="99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74" name="Picture 6" descr="cogwheels, configuration, gear, seo, setting, settings icon"/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71427" y="2480808"/>
                <a:ext cx="1505995" cy="15059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circle, detail, help, info, information, more, stroke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0152" y="1290491"/>
                <a:ext cx="1078300" cy="1078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4" descr="attachment, clip, document, editor, file, office, paper icon"/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94394">
                <a:off x="2185057" y="196724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Forma libre 76"/>
              <p:cNvSpPr/>
              <p:nvPr/>
            </p:nvSpPr>
            <p:spPr>
              <a:xfrm>
                <a:off x="717987" y="21888"/>
                <a:ext cx="2282071" cy="1787639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60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sp>
            <p:nvSpPr>
              <p:cNvPr id="78" name="Forma libre 77"/>
              <p:cNvSpPr/>
              <p:nvPr/>
            </p:nvSpPr>
            <p:spPr>
              <a:xfrm rot="1044565" flipH="1">
                <a:off x="5120958" y="203074"/>
                <a:ext cx="2402379" cy="1993578"/>
              </a:xfrm>
              <a:custGeom>
                <a:avLst/>
                <a:gdLst>
                  <a:gd name="connsiteX0" fmla="*/ 1303623 w 2650938"/>
                  <a:gd name="connsiteY0" fmla="*/ 22438 h 2470124"/>
                  <a:gd name="connsiteX1" fmla="*/ 1904125 w 2650938"/>
                  <a:gd name="connsiteY1" fmla="*/ 63381 h 2470124"/>
                  <a:gd name="connsiteX2" fmla="*/ 2504626 w 2650938"/>
                  <a:gd name="connsiteY2" fmla="*/ 663883 h 2470124"/>
                  <a:gd name="connsiteX3" fmla="*/ 2641104 w 2650938"/>
                  <a:gd name="connsiteY3" fmla="*/ 1332623 h 2470124"/>
                  <a:gd name="connsiteX4" fmla="*/ 2313558 w 2650938"/>
                  <a:gd name="connsiteY4" fmla="*/ 1878534 h 2470124"/>
                  <a:gd name="connsiteX5" fmla="*/ 2395444 w 2650938"/>
                  <a:gd name="connsiteY5" fmla="*/ 2451740 h 2470124"/>
                  <a:gd name="connsiteX6" fmla="*/ 2313558 w 2650938"/>
                  <a:gd name="connsiteY6" fmla="*/ 2315262 h 2470124"/>
                  <a:gd name="connsiteX7" fmla="*/ 2108841 w 2650938"/>
                  <a:gd name="connsiteY7" fmla="*/ 2178784 h 2470124"/>
                  <a:gd name="connsiteX8" fmla="*/ 1221737 w 2650938"/>
                  <a:gd name="connsiteY8" fmla="*/ 2438092 h 2470124"/>
                  <a:gd name="connsiteX9" fmla="*/ 443814 w 2650938"/>
                  <a:gd name="connsiteY9" fmla="*/ 2219728 h 2470124"/>
                  <a:gd name="connsiteX10" fmla="*/ 7086 w 2650938"/>
                  <a:gd name="connsiteY10" fmla="*/ 1482749 h 2470124"/>
                  <a:gd name="connsiteX11" fmla="*/ 239098 w 2650938"/>
                  <a:gd name="connsiteY11" fmla="*/ 663883 h 2470124"/>
                  <a:gd name="connsiteX12" fmla="*/ 1057964 w 2650938"/>
                  <a:gd name="connsiteY12" fmla="*/ 104325 h 2470124"/>
                  <a:gd name="connsiteX13" fmla="*/ 1303623 w 2650938"/>
                  <a:gd name="connsiteY13" fmla="*/ 22438 h 2470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50938" h="2470124">
                    <a:moveTo>
                      <a:pt x="1303623" y="22438"/>
                    </a:moveTo>
                    <a:cubicBezTo>
                      <a:pt x="1444650" y="15614"/>
                      <a:pt x="1703958" y="-43526"/>
                      <a:pt x="1904125" y="63381"/>
                    </a:cubicBezTo>
                    <a:cubicBezTo>
                      <a:pt x="2104292" y="170288"/>
                      <a:pt x="2381796" y="452343"/>
                      <a:pt x="2504626" y="663883"/>
                    </a:cubicBezTo>
                    <a:cubicBezTo>
                      <a:pt x="2627456" y="875423"/>
                      <a:pt x="2672949" y="1130181"/>
                      <a:pt x="2641104" y="1332623"/>
                    </a:cubicBezTo>
                    <a:cubicBezTo>
                      <a:pt x="2609259" y="1535065"/>
                      <a:pt x="2354501" y="1692015"/>
                      <a:pt x="2313558" y="1878534"/>
                    </a:cubicBezTo>
                    <a:cubicBezTo>
                      <a:pt x="2272615" y="2065053"/>
                      <a:pt x="2395444" y="2378952"/>
                      <a:pt x="2395444" y="2451740"/>
                    </a:cubicBezTo>
                    <a:cubicBezTo>
                      <a:pt x="2395444" y="2524528"/>
                      <a:pt x="2361325" y="2360755"/>
                      <a:pt x="2313558" y="2315262"/>
                    </a:cubicBezTo>
                    <a:cubicBezTo>
                      <a:pt x="2265791" y="2269769"/>
                      <a:pt x="2290811" y="2158312"/>
                      <a:pt x="2108841" y="2178784"/>
                    </a:cubicBezTo>
                    <a:cubicBezTo>
                      <a:pt x="1926871" y="2199256"/>
                      <a:pt x="1499241" y="2431268"/>
                      <a:pt x="1221737" y="2438092"/>
                    </a:cubicBezTo>
                    <a:cubicBezTo>
                      <a:pt x="944233" y="2444916"/>
                      <a:pt x="646256" y="2378952"/>
                      <a:pt x="443814" y="2219728"/>
                    </a:cubicBezTo>
                    <a:cubicBezTo>
                      <a:pt x="241372" y="2060504"/>
                      <a:pt x="41205" y="1742057"/>
                      <a:pt x="7086" y="1482749"/>
                    </a:cubicBezTo>
                    <a:cubicBezTo>
                      <a:pt x="-27033" y="1223442"/>
                      <a:pt x="63952" y="893620"/>
                      <a:pt x="239098" y="663883"/>
                    </a:cubicBezTo>
                    <a:cubicBezTo>
                      <a:pt x="414244" y="434146"/>
                      <a:pt x="873719" y="208958"/>
                      <a:pt x="1057964" y="104325"/>
                    </a:cubicBezTo>
                    <a:cubicBezTo>
                      <a:pt x="1242209" y="-308"/>
                      <a:pt x="1162596" y="29262"/>
                      <a:pt x="1303623" y="22438"/>
                    </a:cubicBezTo>
                    <a:close/>
                  </a:path>
                </a:pathLst>
              </a:custGeom>
              <a:solidFill>
                <a:srgbClr val="FFC000">
                  <a:alpha val="74000"/>
                </a:srgb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s-ES"/>
              </a:p>
            </p:txBody>
          </p:sp>
          <p:pic>
            <p:nvPicPr>
              <p:cNvPr id="79" name="Picture 4" descr="document, settings, text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831" y="1118482"/>
                <a:ext cx="968043" cy="968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0" name="Conector angular 79"/>
              <p:cNvCxnSpPr/>
              <p:nvPr/>
            </p:nvCxnSpPr>
            <p:spPr>
              <a:xfrm rot="10800000">
                <a:off x="4923002" y="1541866"/>
                <a:ext cx="1390160" cy="1188116"/>
              </a:xfrm>
              <a:prstGeom prst="bentConnector3">
                <a:avLst>
                  <a:gd name="adj1" fmla="val 1427"/>
                </a:avLst>
              </a:prstGeom>
              <a:ln w="111125" cap="rnd">
                <a:solidFill>
                  <a:srgbClr val="A4A8B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Elipse 80"/>
              <p:cNvSpPr/>
              <p:nvPr/>
            </p:nvSpPr>
            <p:spPr>
              <a:xfrm>
                <a:off x="6160524" y="2608563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4A8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82" name="Conector angular 81"/>
              <p:cNvCxnSpPr/>
              <p:nvPr/>
            </p:nvCxnSpPr>
            <p:spPr>
              <a:xfrm rot="10800000">
                <a:off x="954667" y="849147"/>
                <a:ext cx="1390160" cy="1188116"/>
              </a:xfrm>
              <a:prstGeom prst="bentConnector3">
                <a:avLst>
                  <a:gd name="adj1" fmla="val 41905"/>
                </a:avLst>
              </a:prstGeom>
              <a:ln w="111125" cap="rnd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Elipse 82"/>
              <p:cNvSpPr/>
              <p:nvPr/>
            </p:nvSpPr>
            <p:spPr>
              <a:xfrm>
                <a:off x="2206198" y="1803611"/>
                <a:ext cx="300425" cy="300425"/>
              </a:xfrm>
              <a:prstGeom prst="ellipse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69" name="Picture 20" descr="bulb, idea, light icon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0759" y="801821"/>
              <a:ext cx="770165" cy="770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374312" y="115195"/>
            <a:ext cx="1563847" cy="197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Llamada ovalada 38"/>
          <p:cNvSpPr/>
          <p:nvPr/>
        </p:nvSpPr>
        <p:spPr>
          <a:xfrm flipH="1">
            <a:off x="7079839" y="485215"/>
            <a:ext cx="3569650" cy="1400159"/>
          </a:xfrm>
          <a:prstGeom prst="wedgeEllipseCallout">
            <a:avLst>
              <a:gd name="adj1" fmla="val -56385"/>
              <a:gd name="adj2" fmla="val -16739"/>
            </a:avLst>
          </a:prstGeom>
          <a:solidFill>
            <a:srgbClr val="FF7A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chemeClr val="tx1"/>
                </a:solidFill>
                <a:latin typeface="Century Gothic" panose="020B0502020202020204" pitchFamily="34" charset="0"/>
              </a:rPr>
              <a:t>¿En qué imagen  puedo confiar? </a:t>
            </a:r>
          </a:p>
        </p:txBody>
      </p:sp>
    </p:spTree>
    <p:extLst>
      <p:ext uri="{BB962C8B-B14F-4D97-AF65-F5344CB8AC3E}">
        <p14:creationId xmlns:p14="http://schemas.microsoft.com/office/powerpoint/2010/main" val="24882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d360027dd4f5c974c9ae58cb67eeafb1e73e2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modified xsi:type="dcterms:W3CDTF">2017-03-25T14:12:34Z</dcterms:modified>
</cp:coreProperties>
</file>